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3" r:id="rId5"/>
    <p:sldId id="264" r:id="rId6"/>
    <p:sldId id="265" r:id="rId7"/>
    <p:sldId id="281" r:id="rId8"/>
    <p:sldId id="282" r:id="rId9"/>
    <p:sldId id="285" r:id="rId10"/>
    <p:sldId id="277" r:id="rId11"/>
    <p:sldId id="276" r:id="rId12"/>
    <p:sldId id="275" r:id="rId13"/>
    <p:sldId id="278" r:id="rId14"/>
    <p:sldId id="279" r:id="rId15"/>
    <p:sldId id="280" r:id="rId16"/>
    <p:sldId id="284" r:id="rId17"/>
    <p:sldId id="25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0F2"/>
    <a:srgbClr val="666666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66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>
                <a:latin typeface="Comic Sans MS" panose="030F0702030302020204" pitchFamily="66" charset="0"/>
              </a:rPr>
              <a:t>Желаемые функции в едином сервисе</a:t>
            </a:r>
          </a:p>
        </c:rich>
      </c:tx>
      <c:layout>
        <c:manualLayout>
          <c:xMode val="edge"/>
          <c:yMode val="edge"/>
          <c:x val="0.19858829008993689"/>
          <c:y val="1.65705642286439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930926390732028E-2"/>
          <c:y val="0.18163705618055018"/>
          <c:w val="0.57230586678397033"/>
          <c:h val="0.57716225825662382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Желаемые функции в едином сервисе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0B6-4E6C-8B4D-2C47E00FEB19}"/>
              </c:ext>
            </c:extLst>
          </c:dPt>
          <c:dPt>
            <c:idx val="1"/>
            <c:bubble3D val="0"/>
            <c:spPr>
              <a:solidFill>
                <a:schemeClr val="accent1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0B6-4E6C-8B4D-2C47E00FEB19}"/>
              </c:ext>
            </c:extLst>
          </c:dPt>
          <c:dPt>
            <c:idx val="2"/>
            <c:bubble3D val="0"/>
            <c:spPr>
              <a:solidFill>
                <a:schemeClr val="accent1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0B6-4E6C-8B4D-2C47E00FEB19}"/>
              </c:ext>
            </c:extLst>
          </c:dPt>
          <c:dPt>
            <c:idx val="3"/>
            <c:bubble3D val="0"/>
            <c:spPr>
              <a:solidFill>
                <a:schemeClr val="accent1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0B6-4E6C-8B4D-2C47E00FEB19}"/>
              </c:ext>
            </c:extLst>
          </c:dPt>
          <c:dPt>
            <c:idx val="4"/>
            <c:bubble3D val="0"/>
            <c:spPr>
              <a:solidFill>
                <a:schemeClr val="accent1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0B6-4E6C-8B4D-2C47E00FEB19}"/>
              </c:ext>
            </c:extLst>
          </c:dPt>
          <c:dPt>
            <c:idx val="5"/>
            <c:bubble3D val="0"/>
            <c:spPr>
              <a:solidFill>
                <a:schemeClr val="accent1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0B6-4E6C-8B4D-2C47E00FEB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Comic Sans MS" panose="030F0702030302020204" pitchFamily="66" charset="0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Расписание занятий</c:v>
                </c:pt>
                <c:pt idx="1">
                  <c:v>Психологическая помощь</c:v>
                </c:pt>
                <c:pt idx="2">
                  <c:v>Информация о преподавателях</c:v>
                </c:pt>
                <c:pt idx="3">
                  <c:v>Календарь мероприятий</c:v>
                </c:pt>
                <c:pt idx="4">
                  <c:v>Поиск практики</c:v>
                </c:pt>
                <c:pt idx="5">
                  <c:v>Управление дедлайнами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35</c:v>
                </c:pt>
                <c:pt idx="1">
                  <c:v>24</c:v>
                </c:pt>
                <c:pt idx="2">
                  <c:v>13</c:v>
                </c:pt>
                <c:pt idx="3">
                  <c:v>11</c:v>
                </c:pt>
                <c:pt idx="4">
                  <c:v>9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A-4C88-B110-E0BBD0488C2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258295967440849"/>
          <c:y val="0.23592755550626429"/>
          <c:w val="0.32070526350809359"/>
          <c:h val="0.512663061155447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Comic Sans MS" panose="030F0702030302020204" pitchFamily="66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>
                <a:latin typeface="Comic Sans MS" panose="030F0702030302020204" pitchFamily="66" charset="0"/>
              </a:rPr>
              <a:t>Текущие проблемы</a:t>
            </a:r>
          </a:p>
        </c:rich>
      </c:tx>
      <c:layout>
        <c:manualLayout>
          <c:xMode val="edge"/>
          <c:yMode val="edge"/>
          <c:x val="0.25235905363482997"/>
          <c:y val="1.90924616346755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41698821561890509"/>
          <c:y val="0.18082008136094674"/>
          <c:w val="0.60375365495724953"/>
          <c:h val="0.61384988965459186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Текущие проблемы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2">
                  <a:tint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1C8-4D88-A684-38945A40CACA}"/>
              </c:ext>
            </c:extLst>
          </c:dPt>
          <c:dPt>
            <c:idx val="1"/>
            <c:bubble3D val="0"/>
            <c:spPr>
              <a:solidFill>
                <a:schemeClr val="accent2">
                  <a:tint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1C8-4D88-A684-38945A40CACA}"/>
              </c:ext>
            </c:extLst>
          </c:dPt>
          <c:dPt>
            <c:idx val="2"/>
            <c:bubble3D val="0"/>
            <c:spPr>
              <a:solidFill>
                <a:schemeClr val="accent2">
                  <a:tint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1C8-4D88-A684-38945A40CACA}"/>
              </c:ext>
            </c:extLst>
          </c:dPt>
          <c:dPt>
            <c:idx val="3"/>
            <c:bubble3D val="0"/>
            <c:spPr>
              <a:solidFill>
                <a:schemeClr val="accent2">
                  <a:shade val="9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1C8-4D88-A684-38945A40CACA}"/>
              </c:ext>
            </c:extLst>
          </c:dPt>
          <c:dPt>
            <c:idx val="4"/>
            <c:bubble3D val="0"/>
            <c:spPr>
              <a:solidFill>
                <a:schemeClr val="accent2">
                  <a:shade val="7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402-4371-A5E8-4C90C4C7E8DE}"/>
              </c:ext>
            </c:extLst>
          </c:dPt>
          <c:dPt>
            <c:idx val="5"/>
            <c:bubble3D val="0"/>
            <c:spPr>
              <a:solidFill>
                <a:schemeClr val="accent2">
                  <a:shade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402-4371-A5E8-4C90C4C7E8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Comic Sans MS" panose="030F0702030302020204" pitchFamily="66" charset="0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Информация разрознена</c:v>
                </c:pt>
                <c:pt idx="1">
                  <c:v>Отсутствие психологической поддержки</c:v>
                </c:pt>
                <c:pt idx="2">
                  <c:v>Сложности с поиском практик</c:v>
                </c:pt>
                <c:pt idx="3">
                  <c:v>Сложности с поиском информации о преподавателях</c:v>
                </c:pt>
                <c:pt idx="4">
                  <c:v>Проблемы с управлением дедлайнами</c:v>
                </c:pt>
                <c:pt idx="5">
                  <c:v>Неудобный доступ к расписанию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32</c:v>
                </c:pt>
                <c:pt idx="1">
                  <c:v>25</c:v>
                </c:pt>
                <c:pt idx="2">
                  <c:v>15</c:v>
                </c:pt>
                <c:pt idx="3">
                  <c:v>13</c:v>
                </c:pt>
                <c:pt idx="4">
                  <c:v>8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1C8-4D88-A684-38945A40CAC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4.3720444592168289E-3"/>
          <c:y val="0.18994161765767067"/>
          <c:w val="0.39795880604629652"/>
          <c:h val="0.631404994708231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Comic Sans MS" panose="030F0702030302020204" pitchFamily="66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AE230-6869-CE55-53D9-C2189805A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D2276A-33C3-42F0-6C90-444CAD72F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B4E0BA-ED67-EFDB-4332-1BC4F5A40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3DE3E6-E3BB-83FE-6C53-D4C23276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FE47DC-77FB-8EEB-D4AC-1BFBA4BE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62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7A20C-8474-16AB-99D6-2CFC6E57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3A4668-B0AB-6958-4DAE-C6FF64805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2C599B-4FB6-EA3F-77E7-71539E90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0A8640-20B4-FD1E-6671-5D88EBEB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C51B9F-F682-2ADC-81B5-97E4102E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52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641119D-9862-F4DC-B349-D96E354480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77E524-1A44-92C4-22BA-3F6109FFB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11E9D6-0A01-1D83-FD77-960F3708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D094A2-2E31-BAB1-71C9-79FCE5F5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5B831E-6423-E6EF-5FC0-ECC47727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68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8EA62-112C-B1A1-2287-631894DF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1AD9D5-473C-0FC6-88AC-5A2EE3A85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C7563E-82B1-FC8A-8CD5-836E8B2F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47A7FA-2F97-7A4F-A206-C07B5620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1508E5-C490-C406-4B9B-A6FB835A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65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6AD69F-E585-BB59-FB3A-D179357B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E5045F-22E5-3B37-500F-530948EB5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D260D5-A994-E709-EA48-4BA26379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175165-8A47-B39D-30B7-D7A22016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41D1B8-1A1C-A267-115F-268BFD64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6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DA892-1B38-4198-7036-948A1E7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5BB009-4C51-84B0-82C0-826DCC627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06429-DBC9-51CE-C786-D036B1076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DA6D53-E1BE-393F-9520-96FD92E6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DC0507-5739-CCE8-CCE4-4134625F4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9B00B9-481E-C523-09A8-B8ED902C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08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F9297-6BC8-40F0-C86A-186311A4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AB34B3-7DCA-24E7-874D-2869D899A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21617E-7B2B-255F-A5E4-88ED6A84F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1F77B3-0815-E5DA-55CD-FD456A140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4566EE-E223-4FA3-D6B6-6CDD65387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7219306-AA96-6420-CB34-D70C7198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5A2BFCD-BCF7-D10C-039B-623D3F7D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B132C5-4423-9AE3-6E66-6E41602E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925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0BBA80-5783-64DE-4509-552EF7FB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F102CA-9560-59C6-8720-75A233D30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232C3E-DDB5-816F-599B-D3584B1F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13531D-09DF-C009-90EF-59C137B3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48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28D5BA2-5E26-2CE8-7E0D-27739298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9B1DFC9-0FFA-FC4C-A25C-4B4802F5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F31054-1161-F5ED-9DC9-FF27D484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08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1E225-568B-8869-46BF-379A2BE1A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D7D2AE-CE07-09A5-8B40-7E310D46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F501A3-0A05-8543-A52F-DD8E24D3E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A698E9-6651-0889-6DE8-188F48DBE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A83C52-4ADF-A6D5-508D-6302EBE43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753EB8-1E58-9C76-C66D-004758AA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74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3B65A-2979-8DCE-2419-CBEADD01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AAAA2C-40C2-221D-BA04-EA44F4514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42F657-6A65-448F-9E8B-E26730A9A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A2BE66-962A-D322-51FC-9E8B2CC4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97DA8B-2438-26C3-44FE-91A27811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F24315-17C5-EF27-06CA-0A0016C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3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D43EFD-02E1-6D64-8035-DB003467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84E523-B539-31B5-5F4A-F89E4012D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F4B9F4-C4A5-5DA0-C022-1771E5789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4A499-AEFB-411B-B17B-736A2B63C5AC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F9DE9B-7BC8-D380-8076-884A118EC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1A5453-C418-8629-A7BF-F10679EE9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73C8B-E796-463E-B397-A421FF6343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58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.me/schierkets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1B3C7E-913A-62B3-3FC2-BC0C6CDA3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Цифровой вуз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DBF797-D4FA-2949-3B9E-FBF8E9BB8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>
                <a:solidFill>
                  <a:schemeClr val="bg1"/>
                </a:solidFill>
              </a:rPr>
              <a:t>чат-бот в мессенджере </a:t>
            </a:r>
            <a:r>
              <a:rPr lang="en-US">
                <a:solidFill>
                  <a:schemeClr val="bg1"/>
                </a:solidFill>
              </a:rPr>
              <a:t>MAX </a:t>
            </a:r>
            <a:r>
              <a:rPr lang="ru-RU">
                <a:solidFill>
                  <a:schemeClr val="bg1"/>
                </a:solidFill>
              </a:rPr>
              <a:t>и мини-приложение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20B16098-55A8-EC23-636D-3F3FE6A90A18}"/>
              </a:ext>
            </a:extLst>
          </p:cNvPr>
          <p:cNvSpPr txBox="1">
            <a:spLocks/>
          </p:cNvSpPr>
          <p:nvPr/>
        </p:nvSpPr>
        <p:spPr>
          <a:xfrm>
            <a:off x="-209550" y="-528638"/>
            <a:ext cx="12947650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40000"/>
                  </a:schemeClr>
                </a:solidFill>
              </a:rPr>
              <a:t>MAXMAXMAXMAXMAXMAXMAXMAX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6CAA4405-09A9-AB0C-77F8-BC3BB4D06259}"/>
              </a:ext>
            </a:extLst>
          </p:cNvPr>
          <p:cNvSpPr txBox="1">
            <a:spLocks/>
          </p:cNvSpPr>
          <p:nvPr/>
        </p:nvSpPr>
        <p:spPr>
          <a:xfrm>
            <a:off x="-1319568" y="-14287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30000"/>
                  </a:schemeClr>
                </a:solidFill>
              </a:rPr>
              <a:t>MAXMAXMAXMAXMAXMAXMAXMAXMA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A231A4C7-4C67-6311-9224-D0FB9C61DC75}"/>
              </a:ext>
            </a:extLst>
          </p:cNvPr>
          <p:cNvSpPr txBox="1">
            <a:spLocks/>
          </p:cNvSpPr>
          <p:nvPr/>
        </p:nvSpPr>
        <p:spPr>
          <a:xfrm>
            <a:off x="-914684" y="508001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0"/>
                  </a:schemeClr>
                </a:solidFill>
              </a:rPr>
              <a:t>MAXMAXMAXMAXMAXMAXMAXMAXMA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984BCF7-2021-CD40-9E25-F170BBBB1675}"/>
              </a:ext>
            </a:extLst>
          </p:cNvPr>
          <p:cNvSpPr txBox="1">
            <a:spLocks/>
          </p:cNvSpPr>
          <p:nvPr/>
        </p:nvSpPr>
        <p:spPr>
          <a:xfrm>
            <a:off x="-352851" y="103028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10000"/>
                  </a:schemeClr>
                </a:solidFill>
              </a:rPr>
              <a:t>MAXMAXMAXMAXMAXMAXMAXMAXMA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0A02CAB-9F65-F659-5053-FBBD08220FB5}"/>
              </a:ext>
            </a:extLst>
          </p:cNvPr>
          <p:cNvSpPr txBox="1">
            <a:spLocks/>
          </p:cNvSpPr>
          <p:nvPr/>
        </p:nvSpPr>
        <p:spPr>
          <a:xfrm>
            <a:off x="208982" y="1533860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9DB63D1-73B3-2BB3-55DF-2C2857320339}"/>
              </a:ext>
            </a:extLst>
          </p:cNvPr>
          <p:cNvSpPr txBox="1">
            <a:spLocks/>
          </p:cNvSpPr>
          <p:nvPr/>
        </p:nvSpPr>
        <p:spPr>
          <a:xfrm>
            <a:off x="-765649" y="2064377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8207BA86-33CD-1740-7A17-53C1F224006A}"/>
              </a:ext>
            </a:extLst>
          </p:cNvPr>
          <p:cNvSpPr txBox="1">
            <a:spLocks/>
          </p:cNvSpPr>
          <p:nvPr/>
        </p:nvSpPr>
        <p:spPr>
          <a:xfrm>
            <a:off x="7757480" y="6047333"/>
            <a:ext cx="4040198" cy="691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Comic Sans MS" panose="030F0702030302020204" pitchFamily="66" charset="0"/>
              </a:rPr>
              <a:t>Команда «Атал»</a:t>
            </a:r>
          </a:p>
        </p:txBody>
      </p:sp>
      <p:pic>
        <p:nvPicPr>
          <p:cNvPr id="16" name="Рисунок 15">
            <a:hlinkClick r:id="rId2"/>
            <a:extLst>
              <a:ext uri="{FF2B5EF4-FFF2-40B4-BE49-F238E27FC236}">
                <a16:creationId xmlns:a16="http://schemas.microsoft.com/office/drawing/2014/main" id="{D560296A-BFE5-25A9-F572-1DB0A135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247" y="6206005"/>
            <a:ext cx="487574" cy="48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98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1C15FD-AF9A-68BC-0266-1843B9664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A2C5E78-B1A5-2FBE-EF1A-AB7D14E09C42}"/>
              </a:ext>
            </a:extLst>
          </p:cNvPr>
          <p:cNvSpPr/>
          <p:nvPr/>
        </p:nvSpPr>
        <p:spPr>
          <a:xfrm>
            <a:off x="228813" y="1412007"/>
            <a:ext cx="8605652" cy="5225100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br>
              <a:rPr lang="ru-RU" sz="1400">
                <a:solidFill>
                  <a:srgbClr val="666666"/>
                </a:solidFill>
              </a:rPr>
            </a:br>
            <a:endParaRPr lang="en-US" sz="1400">
              <a:solidFill>
                <a:srgbClr val="66666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3A88E-1E30-3DCE-7A50-AC3A865B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444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Ключевые фичи и пользовательские сценарии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1B191B8-2811-C759-5E78-B06E2DCFF4FC}"/>
              </a:ext>
            </a:extLst>
          </p:cNvPr>
          <p:cNvSpPr txBox="1">
            <a:spLocks/>
          </p:cNvSpPr>
          <p:nvPr/>
        </p:nvSpPr>
        <p:spPr>
          <a:xfrm>
            <a:off x="-556941" y="-40130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7423B1E7-0F43-7489-DD89-C4F3524282D0}"/>
              </a:ext>
            </a:extLst>
          </p:cNvPr>
          <p:cNvSpPr txBox="1">
            <a:spLocks/>
          </p:cNvSpPr>
          <p:nvPr/>
        </p:nvSpPr>
        <p:spPr>
          <a:xfrm>
            <a:off x="-1403683" y="11098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39426-A4F9-6449-8CE6-B100742489E4}"/>
              </a:ext>
            </a:extLst>
          </p:cNvPr>
          <p:cNvSpPr txBox="1"/>
          <p:nvPr/>
        </p:nvSpPr>
        <p:spPr>
          <a:xfrm>
            <a:off x="391029" y="1446169"/>
            <a:ext cx="7645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latin typeface="Comic Sans MS" panose="030F0702030302020204" pitchFamily="66" charset="0"/>
              </a:rPr>
              <a:t>Микросервис «Расписание занятий» </a:t>
            </a:r>
          </a:p>
          <a:p>
            <a:r>
              <a:rPr lang="ru-RU" sz="2400">
                <a:latin typeface="Comic Sans MS" panose="030F0702030302020204" pitchFamily="66" charset="0"/>
              </a:rPr>
              <a:t>и «Преподаватели»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05211-AC03-5841-2B8E-A3AA55FD5598}"/>
              </a:ext>
            </a:extLst>
          </p:cNvPr>
          <p:cNvSpPr txBox="1"/>
          <p:nvPr/>
        </p:nvSpPr>
        <p:spPr>
          <a:xfrm>
            <a:off x="-45716" y="2240468"/>
            <a:ext cx="888018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400">
                <a:latin typeface="Comic Sans MS" panose="030F0702030302020204" pitchFamily="66" charset="0"/>
              </a:rPr>
              <a:t>Фичи</a:t>
            </a:r>
            <a:r>
              <a:rPr lang="en-US" sz="2400">
                <a:latin typeface="Comic Sans MS" panose="030F0702030302020204" pitchFamily="66" charset="0"/>
              </a:rPr>
              <a:t>:</a:t>
            </a:r>
            <a:endParaRPr lang="ru-RU" sz="2400">
              <a:latin typeface="Comic Sans MS" panose="030F0702030302020204" pitchFamily="66" charset="0"/>
            </a:endParaRPr>
          </a:p>
          <a:p>
            <a:pPr lvl="1"/>
            <a:r>
              <a:rPr lang="ru-RU">
                <a:solidFill>
                  <a:srgbClr val="666666"/>
                </a:solidFill>
              </a:rPr>
              <a:t>— Просмотр расписания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— Отображение времени, аудитории, типа занятия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— Просмотр расписания конкретного преподавателя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— Добавление преподавателей в избранное</a:t>
            </a:r>
          </a:p>
          <a:p>
            <a:pPr lvl="1">
              <a:lnSpc>
                <a:spcPct val="150000"/>
              </a:lnSpc>
            </a:pPr>
            <a:r>
              <a:rPr lang="ru-RU" sz="2400">
                <a:latin typeface="Comic Sans MS" panose="030F0702030302020204" pitchFamily="66" charset="0"/>
              </a:rPr>
              <a:t>Сценарии использования: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Утро перед занятиями: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Студент открывает бота, нажимает "Расписание → Сегодня", видит все пары на день с временем, аудиториями и преподавателями, планирует день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Планирование недели: 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Пользователь переходит в мини-приложение, выбирает "Неделя", листает следующую неделю, видит всех преподавателей и их занятия, планирует время</a:t>
            </a:r>
          </a:p>
          <a:p>
            <a:pPr lvl="1"/>
            <a:br>
              <a:rPr lang="ru-RU">
                <a:solidFill>
                  <a:srgbClr val="666666"/>
                </a:solidFill>
              </a:rPr>
            </a:br>
            <a:endParaRPr lang="en-US">
              <a:solidFill>
                <a:srgbClr val="666666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28041DB-7809-BEFB-F28F-5457721A6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12" y="2274850"/>
            <a:ext cx="1673808" cy="16738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7BB635-EFB7-DC87-BF4E-FCBFD71D1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05" y="1563803"/>
            <a:ext cx="1673809" cy="16738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BCDA35-A61A-6701-0051-45CB53284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83" y="1395543"/>
            <a:ext cx="2416257" cy="5235223"/>
          </a:xfrm>
          <a:prstGeom prst="roundRect">
            <a:avLst>
              <a:gd name="adj" fmla="val 5552"/>
            </a:avLst>
          </a:prstGeom>
        </p:spPr>
      </p:pic>
    </p:spTree>
    <p:extLst>
      <p:ext uri="{BB962C8B-B14F-4D97-AF65-F5344CB8AC3E}">
        <p14:creationId xmlns:p14="http://schemas.microsoft.com/office/powerpoint/2010/main" val="343145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E3F92-536E-DB01-F94F-629AC474D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C280AD99-0E8E-1052-EC38-6ED4BA5EAEBD}"/>
              </a:ext>
            </a:extLst>
          </p:cNvPr>
          <p:cNvSpPr/>
          <p:nvPr/>
        </p:nvSpPr>
        <p:spPr>
          <a:xfrm>
            <a:off x="228813" y="1412007"/>
            <a:ext cx="8605652" cy="5225100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br>
              <a:rPr lang="ru-RU" sz="1400">
                <a:solidFill>
                  <a:srgbClr val="666666"/>
                </a:solidFill>
              </a:rPr>
            </a:br>
            <a:endParaRPr lang="en-US" sz="1400">
              <a:solidFill>
                <a:srgbClr val="66666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DB89A-D1FD-B845-219E-F9C92614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444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Ключевые фичи и пользовательские сценарии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8F574573-E334-8D8B-26E0-104DABCA9B86}"/>
              </a:ext>
            </a:extLst>
          </p:cNvPr>
          <p:cNvSpPr txBox="1">
            <a:spLocks/>
          </p:cNvSpPr>
          <p:nvPr/>
        </p:nvSpPr>
        <p:spPr>
          <a:xfrm>
            <a:off x="-556941" y="-40130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00E1F0EF-6AA4-8C54-F05A-5F0BD1ED556D}"/>
              </a:ext>
            </a:extLst>
          </p:cNvPr>
          <p:cNvSpPr txBox="1">
            <a:spLocks/>
          </p:cNvSpPr>
          <p:nvPr/>
        </p:nvSpPr>
        <p:spPr>
          <a:xfrm>
            <a:off x="-1403683" y="11098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586D5-CE30-4C0E-A06E-CA3D19D13BD8}"/>
              </a:ext>
            </a:extLst>
          </p:cNvPr>
          <p:cNvSpPr txBox="1"/>
          <p:nvPr/>
        </p:nvSpPr>
        <p:spPr>
          <a:xfrm>
            <a:off x="391166" y="1436546"/>
            <a:ext cx="579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latin typeface="Comic Sans MS" panose="030F0702030302020204" pitchFamily="66" charset="0"/>
              </a:rPr>
              <a:t>Микросервис «Практика»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3427E-BF51-0667-4A7D-5C47ACEA0662}"/>
              </a:ext>
            </a:extLst>
          </p:cNvPr>
          <p:cNvSpPr txBox="1"/>
          <p:nvPr/>
        </p:nvSpPr>
        <p:spPr>
          <a:xfrm>
            <a:off x="-45579" y="1907834"/>
            <a:ext cx="8892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400">
                <a:latin typeface="Comic Sans MS" panose="030F0702030302020204" pitchFamily="66" charset="0"/>
              </a:rPr>
              <a:t>Фичи</a:t>
            </a:r>
            <a:r>
              <a:rPr lang="en-US" sz="2400">
                <a:latin typeface="Comic Sans MS" panose="030F0702030302020204" pitchFamily="66" charset="0"/>
              </a:rPr>
              <a:t>:</a:t>
            </a:r>
            <a:endParaRPr lang="ru-RU" sz="2400">
              <a:latin typeface="Comic Sans MS" panose="030F0702030302020204" pitchFamily="66" charset="0"/>
            </a:endParaRPr>
          </a:p>
          <a:p>
            <a:pPr lvl="1"/>
            <a:r>
              <a:rPr lang="ru-RU">
                <a:solidFill>
                  <a:srgbClr val="666666"/>
                </a:solidFill>
              </a:rPr>
              <a:t>— Поиск компаний-партнеров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— Фильтрация по факультету и интересам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— Подача заявок на практику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— Система отзывов и рейтингов</a:t>
            </a:r>
            <a:endParaRPr lang="en-US">
              <a:solidFill>
                <a:srgbClr val="666666"/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sz="2400">
                <a:latin typeface="Comic Sans MS" panose="030F0702030302020204" pitchFamily="66" charset="0"/>
              </a:rPr>
              <a:t>Сценарии использования: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Поиск практики: 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Студент открывает раздел "Практика", выбирает свой факультет, указывает интересы (Python, веб-разработка), видит подходящие компании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Изучение компании: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Пользователь находит интересную компанию, смотрит описание, читает отзывы других студентов, проверяет рейтинг, решает подать заявку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Подача заявки: 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Студент заполняет заявку на практику, отправляет, видит статус заявки в разделе "Мои заявки", получает уведомление об ответе</a:t>
            </a:r>
            <a:br>
              <a:rPr lang="ru-RU">
                <a:solidFill>
                  <a:srgbClr val="666666"/>
                </a:solidFill>
              </a:rPr>
            </a:br>
            <a:endParaRPr lang="en-US">
              <a:solidFill>
                <a:srgbClr val="666666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4A5124-2471-133B-BC0B-BF2DC15CF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37" y="1295032"/>
            <a:ext cx="2517228" cy="25172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2ACD54-99B9-36F2-D392-90B1F469A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82" y="1395543"/>
            <a:ext cx="2416257" cy="5235224"/>
          </a:xfrm>
          <a:prstGeom prst="roundRect">
            <a:avLst>
              <a:gd name="adj" fmla="val 5023"/>
            </a:avLst>
          </a:prstGeom>
        </p:spPr>
      </p:pic>
    </p:spTree>
    <p:extLst>
      <p:ext uri="{BB962C8B-B14F-4D97-AF65-F5344CB8AC3E}">
        <p14:creationId xmlns:p14="http://schemas.microsoft.com/office/powerpoint/2010/main" val="33518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3DD3FB-9F6D-9C38-731A-95ACC46F9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05D9E-3F5D-6C52-1AE4-620BB1A4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444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Ключевые фичи и пользовательские сценарии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BC865C0-46F5-99D9-B640-E9116F161B3F}"/>
              </a:ext>
            </a:extLst>
          </p:cNvPr>
          <p:cNvSpPr txBox="1">
            <a:spLocks/>
          </p:cNvSpPr>
          <p:nvPr/>
        </p:nvSpPr>
        <p:spPr>
          <a:xfrm>
            <a:off x="-556941" y="-40130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148ACF3-A80A-631A-977C-EBDF31D894D6}"/>
              </a:ext>
            </a:extLst>
          </p:cNvPr>
          <p:cNvSpPr txBox="1">
            <a:spLocks/>
          </p:cNvSpPr>
          <p:nvPr/>
        </p:nvSpPr>
        <p:spPr>
          <a:xfrm>
            <a:off x="-1403683" y="11098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18DDBEC-6144-EC4C-5746-99A5885778FD}"/>
              </a:ext>
            </a:extLst>
          </p:cNvPr>
          <p:cNvSpPr/>
          <p:nvPr/>
        </p:nvSpPr>
        <p:spPr>
          <a:xfrm>
            <a:off x="228813" y="1412007"/>
            <a:ext cx="8605652" cy="5225100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br>
              <a:rPr lang="ru-RU" sz="1400">
                <a:solidFill>
                  <a:srgbClr val="666666"/>
                </a:solidFill>
              </a:rPr>
            </a:br>
            <a:endParaRPr lang="en-US" sz="1400">
              <a:solidFill>
                <a:srgbClr val="66666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D9CA0-60FE-1F6E-94F2-5D4E31C9877A}"/>
              </a:ext>
            </a:extLst>
          </p:cNvPr>
          <p:cNvSpPr txBox="1"/>
          <p:nvPr/>
        </p:nvSpPr>
        <p:spPr>
          <a:xfrm>
            <a:off x="391166" y="1436546"/>
            <a:ext cx="579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latin typeface="Comic Sans MS" panose="030F0702030302020204" pitchFamily="66" charset="0"/>
              </a:rPr>
              <a:t>Микросервис «Поддержка»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9C55D-2384-189E-D3EB-4768B4EBFC24}"/>
              </a:ext>
            </a:extLst>
          </p:cNvPr>
          <p:cNvSpPr txBox="1"/>
          <p:nvPr/>
        </p:nvSpPr>
        <p:spPr>
          <a:xfrm>
            <a:off x="-45579" y="1907834"/>
            <a:ext cx="8702855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400">
                <a:latin typeface="Comic Sans MS" panose="030F0702030302020204" pitchFamily="66" charset="0"/>
              </a:rPr>
              <a:t>Фичи</a:t>
            </a:r>
            <a:r>
              <a:rPr lang="en-US" sz="2400">
                <a:latin typeface="Comic Sans MS" panose="030F0702030302020204" pitchFamily="66" charset="0"/>
              </a:rPr>
              <a:t>:</a:t>
            </a:r>
            <a:endParaRPr lang="ru-RU" sz="2400">
              <a:latin typeface="Comic Sans MS" panose="030F0702030302020204" pitchFamily="66" charset="0"/>
            </a:endParaRPr>
          </a:p>
          <a:p>
            <a:pPr lvl="1">
              <a:lnSpc>
                <a:spcPct val="125000"/>
              </a:lnSpc>
            </a:pPr>
            <a:r>
              <a:rPr lang="ru-RU">
                <a:solidFill>
                  <a:srgbClr val="666666"/>
                </a:solidFill>
              </a:rPr>
              <a:t>— AI-чат для психологической поддержки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— Анонимное общение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— Круглосуточная доступность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— Эмоциональная поддержка и советы</a:t>
            </a:r>
          </a:p>
          <a:p>
            <a:pPr lvl="1">
              <a:lnSpc>
                <a:spcPct val="150000"/>
              </a:lnSpc>
            </a:pPr>
            <a:r>
              <a:rPr lang="ru-RU" sz="2400">
                <a:latin typeface="Comic Sans MS" panose="030F0702030302020204" pitchFamily="66" charset="0"/>
              </a:rPr>
              <a:t>Сценарии использования: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*Стресс перед экзаменом:* 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Студент чувствует тревогу, открывает раздел "Поддержка", пишет о своих переживаниях, получает поддержку и практические советы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*Проблемы с учебой:* 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Пользователь испытывает трудности, обращается к AI-помощнику, получает рекомендации по тайм-менеджменту и мотивации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*Эмоциональная поддержка:* 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Студент делится личными переживаниями, получает понимание и поддержку, чувствует, что его слушают</a:t>
            </a:r>
            <a:br>
              <a:rPr lang="ru-RU">
                <a:solidFill>
                  <a:srgbClr val="666666"/>
                </a:solidFill>
              </a:rPr>
            </a:br>
            <a:endParaRPr lang="en-US">
              <a:solidFill>
                <a:srgbClr val="66666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89859E-D438-A69F-35E7-D34DB9B23C79}"/>
              </a:ext>
            </a:extLst>
          </p:cNvPr>
          <p:cNvSpPr txBox="1"/>
          <p:nvPr/>
        </p:nvSpPr>
        <p:spPr>
          <a:xfrm>
            <a:off x="9481108" y="3609058"/>
            <a:ext cx="1422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/>
              <a:t>.GIF</a:t>
            </a:r>
            <a:endParaRPr lang="ru-RU" sz="48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14AECE-FF6C-AC5B-F6F1-0850BD232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65" y="1395543"/>
            <a:ext cx="2517228" cy="25172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E053705-D94A-D186-05BB-07ADA8B98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83" y="1395543"/>
            <a:ext cx="2416257" cy="5235224"/>
          </a:xfrm>
          <a:prstGeom prst="roundRect">
            <a:avLst>
              <a:gd name="adj" fmla="val 6013"/>
            </a:avLst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7617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8CC1B-108E-27F0-91EA-A8FCC6D97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FA0F7103-1470-825F-3694-6DEDD7D2389A}"/>
              </a:ext>
            </a:extLst>
          </p:cNvPr>
          <p:cNvSpPr/>
          <p:nvPr/>
        </p:nvSpPr>
        <p:spPr>
          <a:xfrm>
            <a:off x="228813" y="1412007"/>
            <a:ext cx="8605652" cy="5225100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br>
              <a:rPr lang="ru-RU" sz="1400">
                <a:solidFill>
                  <a:srgbClr val="666666"/>
                </a:solidFill>
              </a:rPr>
            </a:br>
            <a:endParaRPr lang="en-US" sz="1400">
              <a:solidFill>
                <a:srgbClr val="666666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6AEB05-F41D-7844-D23B-DB93A024E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83" y="1395543"/>
            <a:ext cx="2416258" cy="5235224"/>
          </a:xfrm>
          <a:prstGeom prst="roundRect">
            <a:avLst>
              <a:gd name="adj" fmla="val 6346"/>
            </a:avLst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A386F-5E73-E6DA-F609-D0C320805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444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Ключевые фичи и пользовательские сценарии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22F5698-E13E-4EAF-5865-6A701A28F6CB}"/>
              </a:ext>
            </a:extLst>
          </p:cNvPr>
          <p:cNvSpPr txBox="1">
            <a:spLocks/>
          </p:cNvSpPr>
          <p:nvPr/>
        </p:nvSpPr>
        <p:spPr>
          <a:xfrm>
            <a:off x="-556941" y="-40130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E5C52B87-A830-B30C-D422-8E6D589BE114}"/>
              </a:ext>
            </a:extLst>
          </p:cNvPr>
          <p:cNvSpPr txBox="1">
            <a:spLocks/>
          </p:cNvSpPr>
          <p:nvPr/>
        </p:nvSpPr>
        <p:spPr>
          <a:xfrm>
            <a:off x="-1403683" y="11098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D7704-71EC-D436-A79F-67F2A3D2BA78}"/>
              </a:ext>
            </a:extLst>
          </p:cNvPr>
          <p:cNvSpPr txBox="1"/>
          <p:nvPr/>
        </p:nvSpPr>
        <p:spPr>
          <a:xfrm>
            <a:off x="391166" y="1436546"/>
            <a:ext cx="579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latin typeface="Comic Sans MS" panose="030F0702030302020204" pitchFamily="66" charset="0"/>
              </a:rPr>
              <a:t>Микросервис «Дедлайны»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818C3-B49C-7ECD-D2E8-BCD42EC1CFBC}"/>
              </a:ext>
            </a:extLst>
          </p:cNvPr>
          <p:cNvSpPr txBox="1"/>
          <p:nvPr/>
        </p:nvSpPr>
        <p:spPr>
          <a:xfrm>
            <a:off x="-45579" y="1907834"/>
            <a:ext cx="8825098" cy="482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400">
                <a:latin typeface="Comic Sans MS" panose="030F0702030302020204" pitchFamily="66" charset="0"/>
              </a:rPr>
              <a:t>Фичи</a:t>
            </a:r>
            <a:r>
              <a:rPr lang="en-US" sz="2400">
                <a:latin typeface="Comic Sans MS" panose="030F0702030302020204" pitchFamily="66" charset="0"/>
              </a:rPr>
              <a:t>:</a:t>
            </a:r>
            <a:endParaRPr lang="ru-RU" sz="2400">
              <a:latin typeface="Comic Sans MS" panose="030F0702030302020204" pitchFamily="66" charset="0"/>
            </a:endParaRPr>
          </a:p>
          <a:p>
            <a:pPr lvl="1">
              <a:lnSpc>
                <a:spcPct val="125000"/>
              </a:lnSpc>
            </a:pPr>
            <a:r>
              <a:rPr lang="ru-RU">
                <a:solidFill>
                  <a:srgbClr val="666666"/>
                </a:solidFill>
              </a:rPr>
              <a:t>— Подписка на уведомления</a:t>
            </a:r>
          </a:p>
          <a:p>
            <a:pPr lvl="1">
              <a:lnSpc>
                <a:spcPct val="125000"/>
              </a:lnSpc>
            </a:pPr>
            <a:r>
              <a:rPr lang="ru-RU">
                <a:solidFill>
                  <a:srgbClr val="666666"/>
                </a:solidFill>
              </a:rPr>
              <a:t>— Информация о дате, времени, месте</a:t>
            </a:r>
          </a:p>
          <a:p>
            <a:pPr lvl="1">
              <a:lnSpc>
                <a:spcPct val="125000"/>
              </a:lnSpc>
            </a:pPr>
            <a:r>
              <a:rPr lang="ru-RU">
                <a:solidFill>
                  <a:srgbClr val="666666"/>
                </a:solidFill>
              </a:rPr>
              <a:t>— Фильтрация по дате</a:t>
            </a:r>
          </a:p>
          <a:p>
            <a:pPr lvl="1">
              <a:lnSpc>
                <a:spcPct val="150000"/>
              </a:lnSpc>
            </a:pPr>
            <a:r>
              <a:rPr lang="ru-RU" sz="2400">
                <a:latin typeface="Comic Sans MS" panose="030F0702030302020204" pitchFamily="66" charset="0"/>
              </a:rPr>
              <a:t>Сценарии использования: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Планирование активности: 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Студент открывает раздел "Мероприятия", видит события на неделю, подписывается на уведомления, чтобы не пропустить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Уведомление о мероприятии: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Пользователь получает уведомление за день до события, открывает бота, видит детали, планирует участие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Поиск интересных событий: 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Студент просматривает календарь на месяц, находит интересное мероприятие, добавляет в календарь</a:t>
            </a:r>
            <a:br>
              <a:rPr lang="ru-RU">
                <a:solidFill>
                  <a:srgbClr val="666666"/>
                </a:solidFill>
              </a:rPr>
            </a:br>
            <a:endParaRPr lang="en-US">
              <a:solidFill>
                <a:srgbClr val="666666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4D3DB88-907B-3272-71AF-73186BA48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156" y="1507328"/>
            <a:ext cx="2517228" cy="25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5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A3550-34CF-76C6-56B2-FD413EAD6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05EF9EC-E708-122A-9E99-FF0F7FDA6179}"/>
              </a:ext>
            </a:extLst>
          </p:cNvPr>
          <p:cNvSpPr/>
          <p:nvPr/>
        </p:nvSpPr>
        <p:spPr>
          <a:xfrm>
            <a:off x="228813" y="1412007"/>
            <a:ext cx="8605652" cy="5225100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br>
              <a:rPr lang="ru-RU" sz="1400">
                <a:solidFill>
                  <a:srgbClr val="666666"/>
                </a:solidFill>
              </a:rPr>
            </a:br>
            <a:endParaRPr lang="en-US" sz="1400">
              <a:solidFill>
                <a:srgbClr val="66666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3690D-D9F0-E4E9-F10F-9806A34F7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444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Ключевые фичи и пользовательские сценарии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1618E323-AA72-8E26-FF2D-040C6BDC07CC}"/>
              </a:ext>
            </a:extLst>
          </p:cNvPr>
          <p:cNvSpPr txBox="1">
            <a:spLocks/>
          </p:cNvSpPr>
          <p:nvPr/>
        </p:nvSpPr>
        <p:spPr>
          <a:xfrm>
            <a:off x="-556941" y="-40130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639D09E8-B733-DD36-9C6A-4976F8DF12EC}"/>
              </a:ext>
            </a:extLst>
          </p:cNvPr>
          <p:cNvSpPr txBox="1">
            <a:spLocks/>
          </p:cNvSpPr>
          <p:nvPr/>
        </p:nvSpPr>
        <p:spPr>
          <a:xfrm>
            <a:off x="-1403683" y="11098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966CA-BC7D-B68C-BCFD-94B38547E38E}"/>
              </a:ext>
            </a:extLst>
          </p:cNvPr>
          <p:cNvSpPr txBox="1"/>
          <p:nvPr/>
        </p:nvSpPr>
        <p:spPr>
          <a:xfrm>
            <a:off x="391166" y="1436546"/>
            <a:ext cx="579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latin typeface="Comic Sans MS" panose="030F0702030302020204" pitchFamily="66" charset="0"/>
              </a:rPr>
              <a:t>Микросервис «Мероприятия»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1888C-5EB8-1252-27B5-023FC21D08B7}"/>
              </a:ext>
            </a:extLst>
          </p:cNvPr>
          <p:cNvSpPr txBox="1"/>
          <p:nvPr/>
        </p:nvSpPr>
        <p:spPr>
          <a:xfrm>
            <a:off x="-45579" y="1907834"/>
            <a:ext cx="8773943" cy="482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400">
                <a:latin typeface="Comic Sans MS" panose="030F0702030302020204" pitchFamily="66" charset="0"/>
              </a:rPr>
              <a:t>Фичи</a:t>
            </a:r>
            <a:r>
              <a:rPr lang="en-US" sz="2400">
                <a:latin typeface="Comic Sans MS" panose="030F0702030302020204" pitchFamily="66" charset="0"/>
              </a:rPr>
              <a:t>:</a:t>
            </a:r>
            <a:endParaRPr lang="ru-RU" sz="2400">
              <a:latin typeface="Comic Sans MS" panose="030F0702030302020204" pitchFamily="66" charset="0"/>
            </a:endParaRPr>
          </a:p>
          <a:p>
            <a:pPr lvl="1">
              <a:lnSpc>
                <a:spcPct val="125000"/>
              </a:lnSpc>
            </a:pPr>
            <a:r>
              <a:rPr lang="ru-RU">
                <a:solidFill>
                  <a:srgbClr val="666666"/>
                </a:solidFill>
              </a:rPr>
              <a:t>— Создание и управление дедлайнами</a:t>
            </a:r>
          </a:p>
          <a:p>
            <a:pPr lvl="1">
              <a:lnSpc>
                <a:spcPct val="125000"/>
              </a:lnSpc>
            </a:pPr>
            <a:r>
              <a:rPr lang="ru-RU">
                <a:solidFill>
                  <a:srgbClr val="666666"/>
                </a:solidFill>
              </a:rPr>
              <a:t>— Уведомления о приближающихся сроках</a:t>
            </a:r>
          </a:p>
          <a:p>
            <a:pPr lvl="1">
              <a:lnSpc>
                <a:spcPct val="125000"/>
              </a:lnSpc>
            </a:pPr>
            <a:r>
              <a:rPr lang="ru-RU">
                <a:solidFill>
                  <a:srgbClr val="666666"/>
                </a:solidFill>
              </a:rPr>
              <a:t>— Отображение оставшегося времени</a:t>
            </a:r>
          </a:p>
          <a:p>
            <a:pPr lvl="1">
              <a:lnSpc>
                <a:spcPct val="150000"/>
              </a:lnSpc>
            </a:pPr>
            <a:r>
              <a:rPr lang="ru-RU" sz="2400">
                <a:latin typeface="Comic Sans MS" panose="030F0702030302020204" pitchFamily="66" charset="0"/>
              </a:rPr>
              <a:t>Сценарии использования: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Добавление дедлайна: 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Студент получил задание, открывает раздел "Дедлайны", добавляет новую задачу с датой сдачи, получает напоминание за 24 часа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Проверка сроков: 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Пользователь открывает список дедлайнов, видит все предстоящие задачи, сортирует по приоритету, планирует работу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Уведомление о дедлайне: </a:t>
            </a:r>
          </a:p>
          <a:p>
            <a:pPr lvl="1"/>
            <a:r>
              <a:rPr lang="ru-RU">
                <a:solidFill>
                  <a:srgbClr val="666666"/>
                </a:solidFill>
              </a:rPr>
              <a:t>Студент получает уведомление "До дедлайна ‘</a:t>
            </a:r>
            <a:r>
              <a:rPr lang="en-US">
                <a:solidFill>
                  <a:srgbClr val="666666"/>
                </a:solidFill>
              </a:rPr>
              <a:t>X</a:t>
            </a:r>
            <a:r>
              <a:rPr lang="ru-RU">
                <a:solidFill>
                  <a:srgbClr val="666666"/>
                </a:solidFill>
              </a:rPr>
              <a:t>' осталось 24 часа", открывает приложение, проверяет детали</a:t>
            </a:r>
            <a:br>
              <a:rPr lang="ru-RU">
                <a:solidFill>
                  <a:srgbClr val="666666"/>
                </a:solidFill>
              </a:rPr>
            </a:br>
            <a:endParaRPr lang="en-US">
              <a:solidFill>
                <a:srgbClr val="666666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F279CF-F965-8940-8B0E-B6300654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142" y="1436546"/>
            <a:ext cx="2517228" cy="25172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D154ED-9A4E-5356-2836-C21283BFF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83" y="1395543"/>
            <a:ext cx="2416258" cy="5235224"/>
          </a:xfrm>
          <a:prstGeom prst="roundRect">
            <a:avLst>
              <a:gd name="adj" fmla="val 5552"/>
            </a:avLst>
          </a:prstGeom>
        </p:spPr>
      </p:pic>
    </p:spTree>
    <p:extLst>
      <p:ext uri="{BB962C8B-B14F-4D97-AF65-F5344CB8AC3E}">
        <p14:creationId xmlns:p14="http://schemas.microsoft.com/office/powerpoint/2010/main" val="3110540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839781-DFA7-83FA-FA1B-B7840EB62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35AE60C7-7708-7DDC-FDCC-134E76F4D9F3}"/>
              </a:ext>
            </a:extLst>
          </p:cNvPr>
          <p:cNvSpPr/>
          <p:nvPr/>
        </p:nvSpPr>
        <p:spPr>
          <a:xfrm>
            <a:off x="506799" y="1709409"/>
            <a:ext cx="5619615" cy="4546611"/>
          </a:xfrm>
          <a:prstGeom prst="roundRect">
            <a:avLst>
              <a:gd name="adj" fmla="val 2893"/>
            </a:avLst>
          </a:prstGeom>
          <a:solidFill>
            <a:schemeClr val="bg1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ysClr val="windowText" lastClr="000000"/>
              </a:solidFill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106B48F9-4307-9DB1-9667-F5F6663C2FC8}"/>
              </a:ext>
            </a:extLst>
          </p:cNvPr>
          <p:cNvSpPr/>
          <p:nvPr/>
        </p:nvSpPr>
        <p:spPr>
          <a:xfrm>
            <a:off x="6321454" y="1689092"/>
            <a:ext cx="5420965" cy="4546611"/>
          </a:xfrm>
          <a:prstGeom prst="roundRect">
            <a:avLst>
              <a:gd name="adj" fmla="val 2893"/>
            </a:avLst>
          </a:prstGeom>
          <a:solidFill>
            <a:schemeClr val="bg1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437613-3F73-0B53-5A3C-78FB51E14819}"/>
              </a:ext>
            </a:extLst>
          </p:cNvPr>
          <p:cNvSpPr txBox="1"/>
          <p:nvPr/>
        </p:nvSpPr>
        <p:spPr>
          <a:xfrm>
            <a:off x="470676" y="5605248"/>
            <a:ext cx="296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>
                <a:latin typeface="Comic Sans MS" panose="030F0702030302020204" pitchFamily="66" charset="0"/>
              </a:rPr>
              <a:t>«Волонтерство»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91F4A7-752E-426B-4CA6-991DA5C35AAC}"/>
              </a:ext>
            </a:extLst>
          </p:cNvPr>
          <p:cNvSpPr txBox="1"/>
          <p:nvPr/>
        </p:nvSpPr>
        <p:spPr>
          <a:xfrm>
            <a:off x="3398418" y="5605249"/>
            <a:ext cx="296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>
                <a:latin typeface="Comic Sans MS" panose="030F0702030302020204" pitchFamily="66" charset="0"/>
              </a:rPr>
              <a:t>«Контакты»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78DFC-8E9C-EF4D-9E43-2D8D9404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" y="-186131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Дальнейшее масштабирование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156C47D-062C-847D-175F-19D21DEF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83" y="4431562"/>
            <a:ext cx="1227964" cy="12279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739520-775F-8AAD-F7A7-20A696598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5" y="4431562"/>
            <a:ext cx="1227964" cy="12279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7D5FBF-DF8A-9FE8-2269-09C75D240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02" y="2680899"/>
            <a:ext cx="1227965" cy="12279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05CA8B8-FCD3-A115-05AE-01BB0CB41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17" y="2680899"/>
            <a:ext cx="1226064" cy="12260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5D1CA4-AC0C-36BF-263B-694D91D8DFAB}"/>
              </a:ext>
            </a:extLst>
          </p:cNvPr>
          <p:cNvSpPr txBox="1"/>
          <p:nvPr/>
        </p:nvSpPr>
        <p:spPr>
          <a:xfrm>
            <a:off x="402253" y="3821719"/>
            <a:ext cx="296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«Библиотека»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A2AA4E-B15F-44B1-78F3-68BC9BEF215E}"/>
              </a:ext>
            </a:extLst>
          </p:cNvPr>
          <p:cNvSpPr txBox="1"/>
          <p:nvPr/>
        </p:nvSpPr>
        <p:spPr>
          <a:xfrm>
            <a:off x="3656600" y="3819480"/>
            <a:ext cx="2447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>
                <a:latin typeface="Comic Sans MS" panose="030F0702030302020204" pitchFamily="66" charset="0"/>
              </a:rPr>
              <a:t>«Справки»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B5139C60-A761-EAAB-F918-AA757A2A33EB}"/>
              </a:ext>
            </a:extLst>
          </p:cNvPr>
          <p:cNvSpPr txBox="1">
            <a:spLocks/>
          </p:cNvSpPr>
          <p:nvPr/>
        </p:nvSpPr>
        <p:spPr>
          <a:xfrm>
            <a:off x="-556941" y="-40130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0B728FA9-3F29-7666-659A-6E154AB18902}"/>
              </a:ext>
            </a:extLst>
          </p:cNvPr>
          <p:cNvSpPr txBox="1">
            <a:spLocks/>
          </p:cNvSpPr>
          <p:nvPr/>
        </p:nvSpPr>
        <p:spPr>
          <a:xfrm>
            <a:off x="-1403683" y="11098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4AC91-61E3-2153-C4FF-B97F451C13F4}"/>
              </a:ext>
            </a:extLst>
          </p:cNvPr>
          <p:cNvSpPr txBox="1"/>
          <p:nvPr/>
        </p:nvSpPr>
        <p:spPr>
          <a:xfrm>
            <a:off x="60698" y="1787738"/>
            <a:ext cx="6637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Увеличение числа микросервисов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79A4D7A-6961-876E-D308-A5925D209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8976" flipH="1" flipV="1">
            <a:off x="5008338" y="562507"/>
            <a:ext cx="922873" cy="118368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0C4E0E5-E9AF-E336-9F93-440BB083D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0897" flipV="1">
            <a:off x="6109099" y="538353"/>
            <a:ext cx="922873" cy="1183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A3583A-5A89-2091-1D55-9B1CF1584603}"/>
              </a:ext>
            </a:extLst>
          </p:cNvPr>
          <p:cNvSpPr txBox="1"/>
          <p:nvPr/>
        </p:nvSpPr>
        <p:spPr>
          <a:xfrm>
            <a:off x="5712976" y="1784825"/>
            <a:ext cx="6637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Миграция на более крупную БД</a:t>
            </a:r>
          </a:p>
        </p:txBody>
      </p:sp>
      <p:pic>
        <p:nvPicPr>
          <p:cNvPr id="1028" name="Picture 4" descr="базы данных SQLite, логотип значок">
            <a:extLst>
              <a:ext uri="{FF2B5EF4-FFF2-40B4-BE49-F238E27FC236}">
                <a16:creationId xmlns:a16="http://schemas.microsoft.com/office/drawing/2014/main" id="{49865F8C-F4A7-4217-AC36-4A48D6A90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71" y="2297116"/>
            <a:ext cx="1020315" cy="102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F8732E-8E59-88CF-1794-2D93F0E27F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6812" y="2297116"/>
            <a:ext cx="1020315" cy="10203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ACAB5F-5B4E-0ECA-1F46-3A39E4C2B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526" y="2595472"/>
            <a:ext cx="376419" cy="37641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FC52CE9-C5B8-3B94-BDA5-94C266E1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635" y="4255442"/>
            <a:ext cx="2530752" cy="86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B8E7C5-99DA-0BF5-A890-6C1E8E3F2F8C}"/>
              </a:ext>
            </a:extLst>
          </p:cNvPr>
          <p:cNvSpPr txBox="1"/>
          <p:nvPr/>
        </p:nvSpPr>
        <p:spPr>
          <a:xfrm>
            <a:off x="5712976" y="3424445"/>
            <a:ext cx="6637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Кэширование Redis </a:t>
            </a:r>
            <a:endParaRPr lang="en-US" sz="2400">
              <a:solidFill>
                <a:sysClr val="windowText" lastClr="00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ru-RU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для частых запросов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4EF7D-0142-CA42-DA8C-D8886E27CBE2}"/>
              </a:ext>
            </a:extLst>
          </p:cNvPr>
          <p:cNvSpPr txBox="1"/>
          <p:nvPr/>
        </p:nvSpPr>
        <p:spPr>
          <a:xfrm>
            <a:off x="5735315" y="5261356"/>
            <a:ext cx="6637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Переход на </a:t>
            </a:r>
            <a:r>
              <a:rPr lang="en-US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Stateless-</a:t>
            </a:r>
            <a:r>
              <a:rPr lang="ru-RU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архитектуру</a:t>
            </a:r>
            <a:br>
              <a:rPr lang="ru-RU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</a:br>
            <a:r>
              <a:rPr lang="en-US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Load Balancer </a:t>
            </a:r>
            <a:r>
              <a:rPr lang="ru-RU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для </a:t>
            </a:r>
            <a:r>
              <a:rPr lang="en-US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API-</a:t>
            </a:r>
            <a:r>
              <a:rPr lang="ru-RU" sz="240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2181032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AA47-F254-6838-AF86-7F78F759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9BEC-7BCB-B7D0-A9E4-2CD2B482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83"/>
            <a:ext cx="10515600" cy="1325563"/>
          </a:xfrm>
        </p:spPr>
        <p:txBody>
          <a:bodyPr/>
          <a:lstStyle/>
          <a:p>
            <a:pPr algn="ctr"/>
            <a:r>
              <a:rPr lang="ru-RU" b="1">
                <a:latin typeface="Comic Sans MS" panose="030F0702030302020204" pitchFamily="66" charset="0"/>
              </a:rPr>
              <a:t>Архитектура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1709890-66D9-D6E2-2D5F-C7AD3FD7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5" y="1147413"/>
            <a:ext cx="10958190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7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A18BDD-8B9D-5F51-074E-C57D5B23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19"/>
          <a:stretch>
            <a:fillRect/>
          </a:stretch>
        </p:blipFill>
        <p:spPr>
          <a:xfrm>
            <a:off x="388133" y="1425956"/>
            <a:ext cx="3695207" cy="371542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44B06-3844-9091-59A7-BF9BC07F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>
                <a:latin typeface="Comic Sans MS" panose="030F0702030302020204" pitchFamily="66" charset="0"/>
              </a:rPr>
              <a:t>Еще чуть-чуть про архитектуру + технические требования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8CFE57-BB1C-9D02-E818-3B3197A0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511" y="3899574"/>
            <a:ext cx="2908707" cy="6196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FEBB98A-6E5A-C412-3B36-E3896C87D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119" y="1425956"/>
            <a:ext cx="3349475" cy="356620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2069DD-1303-D9C5-8C23-F82B6983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512" y="4650201"/>
            <a:ext cx="1333638" cy="742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92ED9-09ED-E196-8367-CD2EE13B6B09}"/>
              </a:ext>
            </a:extLst>
          </p:cNvPr>
          <p:cNvSpPr txBox="1"/>
          <p:nvPr/>
        </p:nvSpPr>
        <p:spPr>
          <a:xfrm>
            <a:off x="-190568" y="5392712"/>
            <a:ext cx="12077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b="0">
                <a:latin typeface="Comic Sans MS" panose="030F0702030302020204" pitchFamily="66" charset="0"/>
              </a:rPr>
              <a:t>React 18.3 + TypeScript</a:t>
            </a:r>
            <a:br>
              <a:rPr lang="ru-RU" sz="1800" b="0">
                <a:latin typeface="Comic Sans MS" panose="030F0702030302020204" pitchFamily="66" charset="0"/>
              </a:rPr>
            </a:br>
            <a:r>
              <a:rPr lang="en-US" sz="1800" b="0">
                <a:latin typeface="Comic Sans MS" panose="030F0702030302020204" pitchFamily="66" charset="0"/>
              </a:rPr>
              <a:t>Vite</a:t>
            </a:r>
            <a:br>
              <a:rPr lang="ru-RU" sz="1800" b="0">
                <a:latin typeface="Comic Sans MS" panose="030F0702030302020204" pitchFamily="66" charset="0"/>
              </a:rPr>
            </a:br>
            <a:r>
              <a:rPr lang="en-US" sz="1800" b="0">
                <a:latin typeface="Comic Sans MS" panose="030F0702030302020204" pitchFamily="66" charset="0"/>
              </a:rPr>
              <a:t>MAX UI @maxhub/max-ui</a:t>
            </a:r>
            <a:br>
              <a:rPr lang="en-US" sz="1800" b="0">
                <a:latin typeface="Comic Sans MS" panose="030F0702030302020204" pitchFamily="66" charset="0"/>
              </a:rPr>
            </a:br>
            <a:r>
              <a:rPr lang="en-US" sz="1800" b="0">
                <a:latin typeface="Comic Sans MS" panose="030F0702030302020204" pitchFamily="66" charset="0"/>
              </a:rPr>
              <a:t>React Router DOM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4D6A6D7-2E0D-43CC-B75B-FD92479DF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479816"/>
              </p:ext>
            </p:extLst>
          </p:nvPr>
        </p:nvGraphicFramePr>
        <p:xfrm>
          <a:off x="8137511" y="1392719"/>
          <a:ext cx="3658938" cy="22555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06680">
                  <a:extLst>
                    <a:ext uri="{9D8B030D-6E8A-4147-A177-3AD203B41FA5}">
                      <a16:colId xmlns:a16="http://schemas.microsoft.com/office/drawing/2014/main" val="553479844"/>
                    </a:ext>
                  </a:extLst>
                </a:gridCol>
                <a:gridCol w="2152258">
                  <a:extLst>
                    <a:ext uri="{9D8B030D-6E8A-4147-A177-3AD203B41FA5}">
                      <a16:colId xmlns:a16="http://schemas.microsoft.com/office/drawing/2014/main" val="3954360869"/>
                    </a:ext>
                  </a:extLst>
                </a:gridCol>
              </a:tblGrid>
              <a:tr h="683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>
                          <a:solidFill>
                            <a:schemeClr val="lt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чат-бот</a:t>
                      </a:r>
                      <a:endParaRPr lang="en-US" sz="1800" b="0" kern="1200">
                        <a:solidFill>
                          <a:schemeClr val="lt1"/>
                        </a:solidFill>
                        <a:effectLst/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>
                          <a:solidFill>
                            <a:schemeClr val="lt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мини приложение</a:t>
                      </a:r>
                      <a:endParaRPr lang="en-US" sz="1800" b="0" kern="1200">
                        <a:solidFill>
                          <a:schemeClr val="lt1"/>
                        </a:solidFill>
                        <a:effectLst/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7369875"/>
                  </a:ext>
                </a:extLst>
              </a:tr>
              <a:tr h="395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Node.js 18+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2424888"/>
                  </a:ext>
                </a:extLst>
              </a:tr>
              <a:tr h="39037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TypeScript</a:t>
                      </a:r>
                      <a:endParaRPr lang="ru-RU" sz="1800" b="0" kern="1200">
                        <a:solidFill>
                          <a:schemeClr val="dk1"/>
                        </a:solidFill>
                        <a:effectLst/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1027097"/>
                  </a:ext>
                </a:extLst>
              </a:tr>
              <a:tr h="39037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SQLite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843882"/>
                  </a:ext>
                </a:extLst>
              </a:tr>
              <a:tr h="395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Long polling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REST API</a:t>
                      </a:r>
                      <a:endParaRPr lang="ru-RU">
                        <a:latin typeface="Comic Sans MS" panose="030F0702030302020204" pitchFamily="66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1673357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C202E5-4159-94D6-CA26-947D30710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5198" y="5225619"/>
            <a:ext cx="8331934" cy="153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1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Объект 11">
            <a:extLst>
              <a:ext uri="{FF2B5EF4-FFF2-40B4-BE49-F238E27FC236}">
                <a16:creationId xmlns:a16="http://schemas.microsoft.com/office/drawing/2014/main" id="{4674C534-8280-599D-FAD0-9D09258A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241" y="1436830"/>
            <a:ext cx="3473923" cy="3473923"/>
          </a:xfrm>
          <a:prstGeom prst="rect">
            <a:avLst/>
          </a:prstGeom>
        </p:spPr>
      </p:pic>
      <p:pic>
        <p:nvPicPr>
          <p:cNvPr id="35" name="Объект 11">
            <a:extLst>
              <a:ext uri="{FF2B5EF4-FFF2-40B4-BE49-F238E27FC236}">
                <a16:creationId xmlns:a16="http://schemas.microsoft.com/office/drawing/2014/main" id="{56188022-715B-2E38-44B3-582379F5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96" y="1436830"/>
            <a:ext cx="3473923" cy="34739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26A69-062A-C10A-17B6-B3C7652A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8815" y="81252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Наша команда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80EF90-5D39-0D05-F52B-7A543AFD2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107" y="4902726"/>
            <a:ext cx="5157787" cy="823912"/>
          </a:xfrm>
        </p:spPr>
        <p:txBody>
          <a:bodyPr>
            <a:normAutofit lnSpcReduction="10000"/>
          </a:bodyPr>
          <a:lstStyle/>
          <a:p>
            <a:r>
              <a:rPr lang="ru-RU">
                <a:solidFill>
                  <a:schemeClr val="bg1"/>
                </a:solidFill>
              </a:rPr>
              <a:t>Саламон Михаил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0">
                <a:solidFill>
                  <a:schemeClr val="bg1"/>
                </a:solidFill>
              </a:rPr>
              <a:t>Full-stack </a:t>
            </a:r>
            <a:r>
              <a:rPr lang="ru-RU" b="0">
                <a:solidFill>
                  <a:schemeClr val="bg1"/>
                </a:solidFill>
              </a:rPr>
              <a:t>разработчик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0A921C-47CB-4055-A719-47ED02644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9997" y="4905745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ru-RU">
                <a:solidFill>
                  <a:schemeClr val="bg1"/>
                </a:solidFill>
              </a:rPr>
              <a:t>Павлов Иван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0">
                <a:solidFill>
                  <a:schemeClr val="bg1"/>
                </a:solidFill>
              </a:rPr>
              <a:t>Backend</a:t>
            </a:r>
            <a:r>
              <a:rPr lang="ru-RU" b="0">
                <a:solidFill>
                  <a:schemeClr val="bg1"/>
                </a:solidFill>
              </a:rPr>
              <a:t>-разработчик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9BDB4D0B-4F14-B319-9F2B-FF301D2CD727}"/>
              </a:ext>
            </a:extLst>
          </p:cNvPr>
          <p:cNvSpPr txBox="1">
            <a:spLocks/>
          </p:cNvSpPr>
          <p:nvPr/>
        </p:nvSpPr>
        <p:spPr>
          <a:xfrm>
            <a:off x="-572070" y="6082607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0"/>
                  </a:schemeClr>
                </a:solidFill>
              </a:rPr>
              <a:t>MAXMAXMAXMAXMAXMAXMAXMAXMA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AEFBDE57-5E36-CEB0-CBC1-531B2396562D}"/>
              </a:ext>
            </a:extLst>
          </p:cNvPr>
          <p:cNvSpPr txBox="1">
            <a:spLocks/>
          </p:cNvSpPr>
          <p:nvPr/>
        </p:nvSpPr>
        <p:spPr>
          <a:xfrm>
            <a:off x="-1545847" y="5564892"/>
            <a:ext cx="14217792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10000"/>
                  </a:schemeClr>
                </a:solidFill>
              </a:rPr>
              <a:t>MAXMAXMAXMAXMAXMAXMAXMAXMAX</a:t>
            </a:r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24A2DDB-BD91-E1F6-6186-DC8D66957D4E}"/>
              </a:ext>
            </a:extLst>
          </p:cNvPr>
          <p:cNvSpPr txBox="1">
            <a:spLocks/>
          </p:cNvSpPr>
          <p:nvPr/>
        </p:nvSpPr>
        <p:spPr>
          <a:xfrm>
            <a:off x="-960107" y="5037669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CC1A612B-24B4-89CD-31E0-2A4F1E52ED69}"/>
              </a:ext>
            </a:extLst>
          </p:cNvPr>
          <p:cNvSpPr txBox="1">
            <a:spLocks/>
          </p:cNvSpPr>
          <p:nvPr/>
        </p:nvSpPr>
        <p:spPr>
          <a:xfrm>
            <a:off x="-374367" y="4510446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2B2C05F-BD15-65E5-DF22-14FB9AA995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44626" y="1494786"/>
            <a:ext cx="3350929" cy="3350929"/>
          </a:xfrm>
          <a:prstGeom prst="rect">
            <a:avLst/>
          </a:prstGeo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5EC4E69-080F-668D-943B-034FBA0387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989739" y="1494786"/>
            <a:ext cx="3350929" cy="33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E5B71-2D06-6710-AAD8-37B551DAC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ABA800-A803-4121-FB84-6263C2B28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>
            <a:fillRect/>
          </a:stretch>
        </p:blipFill>
        <p:spPr>
          <a:xfrm>
            <a:off x="7669690" y="1215156"/>
            <a:ext cx="2041531" cy="4381744"/>
          </a:xfrm>
          <a:prstGeom prst="roundRect">
            <a:avLst>
              <a:gd name="adj" fmla="val 1737"/>
            </a:avLst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DB1C3F4-BA66-D1E2-5F7E-B45D5D5F5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1563" y="5689049"/>
            <a:ext cx="5157787" cy="823912"/>
          </a:xfrm>
        </p:spPr>
        <p:txBody>
          <a:bodyPr>
            <a:normAutofit lnSpcReduction="10000"/>
          </a:bodyPr>
          <a:lstStyle/>
          <a:p>
            <a:pPr algn="ctr"/>
            <a:r>
              <a:rPr lang="ru-RU">
                <a:solidFill>
                  <a:schemeClr val="bg1"/>
                </a:solidFill>
                <a:latin typeface="Comic Sans MS" panose="030F0702030302020204" pitchFamily="66" charset="0"/>
              </a:rPr>
              <a:t>чат-бот в </a:t>
            </a:r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MAX</a:t>
            </a:r>
          </a:p>
          <a:p>
            <a:pPr algn="ctr"/>
            <a:r>
              <a:rPr lang="en-US" b="0">
                <a:solidFill>
                  <a:schemeClr val="bg1"/>
                </a:solidFill>
              </a:rPr>
              <a:t>@t264_hakaton_bot</a:t>
            </a:r>
            <a:endParaRPr lang="ru-RU" b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EB2D74-FB7F-81C2-929F-B85C8DF7A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2650" y="5689049"/>
            <a:ext cx="5183188" cy="823912"/>
          </a:xfrm>
        </p:spPr>
        <p:txBody>
          <a:bodyPr>
            <a:normAutofit lnSpcReduction="10000"/>
          </a:bodyPr>
          <a:lstStyle/>
          <a:p>
            <a:pPr algn="ctr"/>
            <a:r>
              <a:rPr lang="ru-RU">
                <a:solidFill>
                  <a:schemeClr val="bg1"/>
                </a:solidFill>
                <a:latin typeface="Comic Sans MS" panose="030F0702030302020204" pitchFamily="66" charset="0"/>
              </a:rPr>
              <a:t>мини-приложение</a:t>
            </a:r>
            <a:r>
              <a:rPr lang="ru-RU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b="0">
                <a:solidFill>
                  <a:schemeClr val="bg1"/>
                </a:solidFill>
              </a:rPr>
              <a:t>https://maxhackathon.ru/</a:t>
            </a:r>
            <a:endParaRPr lang="ru-RU" b="0">
              <a:solidFill>
                <a:schemeClr val="bg1"/>
              </a:solidFill>
            </a:endParaRP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F5F3F3DE-FC04-AB17-7A69-54A84E35B923}"/>
              </a:ext>
            </a:extLst>
          </p:cNvPr>
          <p:cNvSpPr txBox="1">
            <a:spLocks/>
          </p:cNvSpPr>
          <p:nvPr/>
        </p:nvSpPr>
        <p:spPr>
          <a:xfrm rot="5400000">
            <a:off x="5223149" y="1521890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0"/>
                  </a:schemeClr>
                </a:solidFill>
              </a:rPr>
              <a:t>MAXMAXMAXMAXMAXMAXMAXMAXMA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0F9C6961-8E82-375A-4F16-58427DE0C6B5}"/>
              </a:ext>
            </a:extLst>
          </p:cNvPr>
          <p:cNvSpPr txBox="1">
            <a:spLocks/>
          </p:cNvSpPr>
          <p:nvPr/>
        </p:nvSpPr>
        <p:spPr>
          <a:xfrm rot="5400000">
            <a:off x="4688373" y="1954850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10000"/>
                  </a:schemeClr>
                </a:solidFill>
              </a:rPr>
              <a:t>MAXMAXMAXMAXMAXMAXMAXMAXMA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F8B948CF-420B-8CA6-6212-1A297A27F686}"/>
              </a:ext>
            </a:extLst>
          </p:cNvPr>
          <p:cNvSpPr txBox="1">
            <a:spLocks/>
          </p:cNvSpPr>
          <p:nvPr/>
        </p:nvSpPr>
        <p:spPr>
          <a:xfrm rot="5400000">
            <a:off x="4166738" y="2387810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1F24684E-6CDC-D9D3-B79F-A45579B8735C}"/>
              </a:ext>
            </a:extLst>
          </p:cNvPr>
          <p:cNvSpPr txBox="1">
            <a:spLocks/>
          </p:cNvSpPr>
          <p:nvPr/>
        </p:nvSpPr>
        <p:spPr>
          <a:xfrm rot="5400000">
            <a:off x="3631962" y="1297070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2A1F7CA-30BF-3E67-9509-86D4455CD9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73" y="1215157"/>
            <a:ext cx="2022343" cy="4381744"/>
          </a:xfrm>
          <a:prstGeom prst="roundRect">
            <a:avLst>
              <a:gd name="adj" fmla="val 2537"/>
            </a:avLst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0D2DDDAB-0209-F07F-9242-13B009EC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" y="-110406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Две реализации</a:t>
            </a:r>
            <a:r>
              <a:rPr lang="en-US" b="1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  <a:endParaRPr lang="ru-RU" b="1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156A8C0-211A-1A70-803D-5C5B12F8F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51" y="2293979"/>
            <a:ext cx="2224098" cy="22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4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01EA2-196A-DEA2-0B50-BE92A8B06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9AD67A6-A695-5871-7AEE-60C2F5278ABC}"/>
              </a:ext>
            </a:extLst>
          </p:cNvPr>
          <p:cNvSpPr/>
          <p:nvPr/>
        </p:nvSpPr>
        <p:spPr>
          <a:xfrm>
            <a:off x="656437" y="1404069"/>
            <a:ext cx="2649107" cy="2345728"/>
          </a:xfrm>
          <a:prstGeom prst="roundRect">
            <a:avLst>
              <a:gd name="adj" fmla="val 8490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B7CAE72-A617-4CE0-101B-6D06D756D58B}"/>
              </a:ext>
            </a:extLst>
          </p:cNvPr>
          <p:cNvSpPr/>
          <p:nvPr/>
        </p:nvSpPr>
        <p:spPr>
          <a:xfrm>
            <a:off x="4589846" y="1410052"/>
            <a:ext cx="2649107" cy="2345728"/>
          </a:xfrm>
          <a:prstGeom prst="roundRect">
            <a:avLst>
              <a:gd name="adj" fmla="val 8490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1AE263C-640B-8F24-53A3-513CBD896563}"/>
              </a:ext>
            </a:extLst>
          </p:cNvPr>
          <p:cNvSpPr/>
          <p:nvPr/>
        </p:nvSpPr>
        <p:spPr>
          <a:xfrm>
            <a:off x="8523259" y="1404069"/>
            <a:ext cx="2649106" cy="2345728"/>
          </a:xfrm>
          <a:prstGeom prst="roundRect">
            <a:avLst>
              <a:gd name="adj" fmla="val 8490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2D38843D-2FB4-5E90-AD11-D194319153B9}"/>
              </a:ext>
            </a:extLst>
          </p:cNvPr>
          <p:cNvSpPr/>
          <p:nvPr/>
        </p:nvSpPr>
        <p:spPr>
          <a:xfrm>
            <a:off x="656438" y="4015960"/>
            <a:ext cx="2649106" cy="2345728"/>
          </a:xfrm>
          <a:prstGeom prst="roundRect">
            <a:avLst>
              <a:gd name="adj" fmla="val 8490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A2546F2F-54AD-4D31-B87B-9DF55B88FEB2}"/>
              </a:ext>
            </a:extLst>
          </p:cNvPr>
          <p:cNvSpPr/>
          <p:nvPr/>
        </p:nvSpPr>
        <p:spPr>
          <a:xfrm>
            <a:off x="4589847" y="4021943"/>
            <a:ext cx="2649106" cy="2345728"/>
          </a:xfrm>
          <a:prstGeom prst="roundRect">
            <a:avLst>
              <a:gd name="adj" fmla="val 8490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6E69EEBA-55FF-29D8-EBDE-9E648372CDE9}"/>
              </a:ext>
            </a:extLst>
          </p:cNvPr>
          <p:cNvSpPr/>
          <p:nvPr/>
        </p:nvSpPr>
        <p:spPr>
          <a:xfrm>
            <a:off x="8523259" y="4015960"/>
            <a:ext cx="2649106" cy="2345728"/>
          </a:xfrm>
          <a:prstGeom prst="roundRect">
            <a:avLst>
              <a:gd name="adj" fmla="val 8490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79DDAE-7B6C-4661-24B2-F286B05E7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11" y="2157031"/>
            <a:ext cx="1134340" cy="11343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74307-CC0E-FD47-4CA1-F856A946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378" y="-173518"/>
            <a:ext cx="10515600" cy="1325563"/>
          </a:xfrm>
        </p:spPr>
        <p:txBody>
          <a:bodyPr/>
          <a:lstStyle/>
          <a:p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Целевая аудитория – студенты</a:t>
            </a:r>
            <a:r>
              <a:rPr lang="en-US" b="1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  <a:endParaRPr lang="ru-RU" b="1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96F76EA-CD39-9714-7E7F-99846903AB05}"/>
              </a:ext>
            </a:extLst>
          </p:cNvPr>
          <p:cNvSpPr txBox="1">
            <a:spLocks/>
          </p:cNvSpPr>
          <p:nvPr/>
        </p:nvSpPr>
        <p:spPr>
          <a:xfrm>
            <a:off x="571652" y="891778"/>
            <a:ext cx="4069350" cy="400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bg1"/>
                </a:solidFill>
              </a:rPr>
              <a:t>Потребности</a:t>
            </a:r>
            <a:r>
              <a:rPr lang="en-US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C9C9D3-12F6-B81A-52E0-9041A2338B66}"/>
              </a:ext>
            </a:extLst>
          </p:cNvPr>
          <p:cNvSpPr txBox="1"/>
          <p:nvPr/>
        </p:nvSpPr>
        <p:spPr>
          <a:xfrm>
            <a:off x="332509" y="1442479"/>
            <a:ext cx="2846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ru-RU" sz="1600" b="0">
                <a:latin typeface="Comic Sans MS" panose="030F0702030302020204" pitchFamily="66" charset="0"/>
              </a:rPr>
              <a:t>Управление </a:t>
            </a:r>
          </a:p>
          <a:p>
            <a:pPr lvl="1" algn="ctr"/>
            <a:r>
              <a:rPr lang="ru-RU" sz="1600" b="0">
                <a:latin typeface="Comic Sans MS" panose="030F0702030302020204" pitchFamily="66" charset="0"/>
              </a:rPr>
              <a:t>учебным процесом</a:t>
            </a:r>
            <a:endParaRPr lang="en-US" sz="1600" b="0">
              <a:latin typeface="Comic Sans MS" panose="030F0702030302020204" pitchFamily="66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25875B-1D98-3FAD-129D-1F05D0A9A14D}"/>
              </a:ext>
            </a:extLst>
          </p:cNvPr>
          <p:cNvSpPr txBox="1"/>
          <p:nvPr/>
        </p:nvSpPr>
        <p:spPr>
          <a:xfrm>
            <a:off x="332509" y="2139426"/>
            <a:ext cx="19161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1400">
                <a:solidFill>
                  <a:srgbClr val="666666"/>
                </a:solidFill>
              </a:rPr>
              <a:t>Быстрый доступ к расписанию, преподавателям и лабораторным занятиям</a:t>
            </a:r>
            <a:endParaRPr lang="en-US" sz="1400" b="0">
              <a:solidFill>
                <a:srgbClr val="666666"/>
              </a:solidFill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96E96398-A8E7-CBCC-BD2D-1B4BA290335B}"/>
              </a:ext>
            </a:extLst>
          </p:cNvPr>
          <p:cNvSpPr txBox="1">
            <a:spLocks/>
          </p:cNvSpPr>
          <p:nvPr/>
        </p:nvSpPr>
        <p:spPr>
          <a:xfrm>
            <a:off x="-613222" y="-42850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A5C0F83C-C18D-BE20-533E-5505F8DC25BA}"/>
              </a:ext>
            </a:extLst>
          </p:cNvPr>
          <p:cNvSpPr txBox="1">
            <a:spLocks/>
          </p:cNvSpPr>
          <p:nvPr/>
        </p:nvSpPr>
        <p:spPr>
          <a:xfrm>
            <a:off x="-1459964" y="8378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597BB-BEFA-09F0-3C9C-07DBE2ED1044}"/>
              </a:ext>
            </a:extLst>
          </p:cNvPr>
          <p:cNvSpPr txBox="1"/>
          <p:nvPr/>
        </p:nvSpPr>
        <p:spPr>
          <a:xfrm>
            <a:off x="4291921" y="1426459"/>
            <a:ext cx="2846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ru-RU" sz="1600" b="0">
                <a:latin typeface="Comic Sans MS" panose="030F0702030302020204" pitchFamily="66" charset="0"/>
              </a:rPr>
              <a:t>Организация времени и дедлайнов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4D1AFE-4063-9862-C7F0-B5BC25A79795}"/>
              </a:ext>
            </a:extLst>
          </p:cNvPr>
          <p:cNvSpPr txBox="1"/>
          <p:nvPr/>
        </p:nvSpPr>
        <p:spPr>
          <a:xfrm>
            <a:off x="4291921" y="2029467"/>
            <a:ext cx="23678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1400">
                <a:solidFill>
                  <a:srgbClr val="666666"/>
                </a:solidFill>
              </a:rPr>
              <a:t>Напоминания о занятиях, мероприятиях и контрольных, удобное планирование </a:t>
            </a:r>
          </a:p>
          <a:p>
            <a:pPr lvl="1"/>
            <a:r>
              <a:rPr lang="ru-RU" sz="1400">
                <a:solidFill>
                  <a:srgbClr val="666666"/>
                </a:solidFill>
              </a:rPr>
              <a:t>нагрузки</a:t>
            </a:r>
            <a:endParaRPr lang="en-US" sz="1400">
              <a:solidFill>
                <a:srgbClr val="66666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9800B-21F2-633F-D6AF-7485174CFD64}"/>
              </a:ext>
            </a:extLst>
          </p:cNvPr>
          <p:cNvSpPr txBox="1"/>
          <p:nvPr/>
        </p:nvSpPr>
        <p:spPr>
          <a:xfrm>
            <a:off x="8488986" y="1404069"/>
            <a:ext cx="23678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ru-RU" sz="1600" b="0">
                <a:latin typeface="Comic Sans MS" panose="030F0702030302020204" pitchFamily="66" charset="0"/>
              </a:rPr>
              <a:t>Участие в жизни университета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CFF308-F16B-86FA-F031-BC281D398581}"/>
              </a:ext>
            </a:extLst>
          </p:cNvPr>
          <p:cNvSpPr txBox="1"/>
          <p:nvPr/>
        </p:nvSpPr>
        <p:spPr>
          <a:xfrm>
            <a:off x="8217933" y="2036155"/>
            <a:ext cx="22452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1400">
                <a:solidFill>
                  <a:srgbClr val="666666"/>
                </a:solidFill>
              </a:rPr>
              <a:t>Календарь событий, вебинаров и волонтёрских </a:t>
            </a:r>
          </a:p>
          <a:p>
            <a:pPr lvl="1"/>
            <a:r>
              <a:rPr lang="ru-RU" sz="1400">
                <a:solidFill>
                  <a:srgbClr val="666666"/>
                </a:solidFill>
              </a:rPr>
              <a:t>программ для активного </a:t>
            </a:r>
          </a:p>
          <a:p>
            <a:pPr lvl="1"/>
            <a:r>
              <a:rPr lang="ru-RU" sz="1400">
                <a:solidFill>
                  <a:srgbClr val="666666"/>
                </a:solidFill>
              </a:rPr>
              <a:t>участия</a:t>
            </a:r>
            <a:endParaRPr lang="en-US" sz="1400">
              <a:solidFill>
                <a:srgbClr val="666666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FC0F7B3-5D96-5D49-1139-1385569CF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78" y="2157031"/>
            <a:ext cx="1134340" cy="113434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3384AE5-4171-A8A6-2AFD-A726D738B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957" y="2154794"/>
            <a:ext cx="1134340" cy="11343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B5E674A-DA3F-3EF1-C79F-5212BC3FB4C9}"/>
              </a:ext>
            </a:extLst>
          </p:cNvPr>
          <p:cNvSpPr txBox="1"/>
          <p:nvPr/>
        </p:nvSpPr>
        <p:spPr>
          <a:xfrm>
            <a:off x="205100" y="4009350"/>
            <a:ext cx="2909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ru-RU" sz="1600" b="0">
                <a:latin typeface="Comic Sans MS" panose="030F0702030302020204" pitchFamily="66" charset="0"/>
              </a:rPr>
              <a:t>Профессиональное развитие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7A383-A6A0-3AB2-9B27-98DEA0AC1E9A}"/>
              </a:ext>
            </a:extLst>
          </p:cNvPr>
          <p:cNvSpPr txBox="1"/>
          <p:nvPr/>
        </p:nvSpPr>
        <p:spPr>
          <a:xfrm>
            <a:off x="4173945" y="4035953"/>
            <a:ext cx="3065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ru-RU" sz="1600" b="0">
                <a:latin typeface="Comic Sans MS" panose="030F0702030302020204" pitchFamily="66" charset="0"/>
              </a:rPr>
              <a:t>Доступ к цифре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E088C1-14EF-C00C-426E-E080BE4D5820}"/>
              </a:ext>
            </a:extLst>
          </p:cNvPr>
          <p:cNvSpPr txBox="1"/>
          <p:nvPr/>
        </p:nvSpPr>
        <p:spPr>
          <a:xfrm>
            <a:off x="8217933" y="4015960"/>
            <a:ext cx="2909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ru-RU" sz="1600" b="0">
                <a:latin typeface="Comic Sans MS" panose="030F0702030302020204" pitchFamily="66" charset="0"/>
              </a:rPr>
              <a:t>Удобство и доступность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4CDB7F-C811-8A22-99E3-0247803E9EB0}"/>
              </a:ext>
            </a:extLst>
          </p:cNvPr>
          <p:cNvSpPr txBox="1"/>
          <p:nvPr/>
        </p:nvSpPr>
        <p:spPr>
          <a:xfrm>
            <a:off x="332509" y="4617440"/>
            <a:ext cx="237871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1400">
                <a:solidFill>
                  <a:srgbClr val="666666"/>
                </a:solidFill>
              </a:rPr>
              <a:t>Поиск практик и стажировок по интересам, знакомство с отзывами и карьерными возможностями</a:t>
            </a:r>
            <a:endParaRPr lang="en-US" sz="1400">
              <a:solidFill>
                <a:srgbClr val="66666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32CABE-361F-D860-B77B-EC65A8A66475}"/>
              </a:ext>
            </a:extLst>
          </p:cNvPr>
          <p:cNvSpPr txBox="1"/>
          <p:nvPr/>
        </p:nvSpPr>
        <p:spPr>
          <a:xfrm>
            <a:off x="4236386" y="4727070"/>
            <a:ext cx="22475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1400">
                <a:solidFill>
                  <a:srgbClr val="666666"/>
                </a:solidFill>
              </a:rPr>
              <a:t>Все онлайн-платформы и ресурсы университета в одном месте</a:t>
            </a:r>
            <a:endParaRPr lang="en-US" sz="1400">
              <a:solidFill>
                <a:srgbClr val="66666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44443A-3A91-80F3-3480-0077E85D2471}"/>
              </a:ext>
            </a:extLst>
          </p:cNvPr>
          <p:cNvSpPr txBox="1"/>
          <p:nvPr/>
        </p:nvSpPr>
        <p:spPr>
          <a:xfrm>
            <a:off x="8140946" y="4727070"/>
            <a:ext cx="2173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1400">
                <a:solidFill>
                  <a:srgbClr val="666666"/>
                </a:solidFill>
              </a:rPr>
              <a:t>Простая навигация и быстрый доступ ко всем нужным сервисам студента</a:t>
            </a:r>
            <a:endParaRPr lang="en-US" sz="1400">
              <a:solidFill>
                <a:srgbClr val="666666"/>
              </a:solidFill>
            </a:endParaRP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D5BDB10-29E3-6E7D-6754-571FAA950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27" y="4744675"/>
            <a:ext cx="1134340" cy="113434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2C4AA969-E7DD-5824-D758-61D499353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178" y="4831882"/>
            <a:ext cx="1134340" cy="113434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99F193F-183B-58BB-59F7-7C36130B3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635" y="4831882"/>
            <a:ext cx="1132662" cy="11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3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0868F-50D9-3F7C-5416-99CE0E59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3E164EED-9C45-51EA-37A6-A8FA5FA9BF2E}"/>
              </a:ext>
            </a:extLst>
          </p:cNvPr>
          <p:cNvSpPr/>
          <p:nvPr/>
        </p:nvSpPr>
        <p:spPr>
          <a:xfrm>
            <a:off x="5696821" y="1055846"/>
            <a:ext cx="6233383" cy="5364935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35085352-2F61-CC1F-487D-413900903F2D}"/>
              </a:ext>
            </a:extLst>
          </p:cNvPr>
          <p:cNvSpPr/>
          <p:nvPr/>
        </p:nvSpPr>
        <p:spPr>
          <a:xfrm>
            <a:off x="286361" y="1055846"/>
            <a:ext cx="5809640" cy="5364935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40EF0-6296-CD48-41EA-CD608CF2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" y="-110406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Опрос целевой аудитории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D65B413-E548-A1BF-874C-5246A59FED93}"/>
              </a:ext>
            </a:extLst>
          </p:cNvPr>
          <p:cNvSpPr txBox="1">
            <a:spLocks/>
          </p:cNvSpPr>
          <p:nvPr/>
        </p:nvSpPr>
        <p:spPr>
          <a:xfrm>
            <a:off x="-556941" y="-40130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BAE03D2D-9548-590E-B819-47596E93E9D0}"/>
              </a:ext>
            </a:extLst>
          </p:cNvPr>
          <p:cNvSpPr txBox="1">
            <a:spLocks/>
          </p:cNvSpPr>
          <p:nvPr/>
        </p:nvSpPr>
        <p:spPr>
          <a:xfrm>
            <a:off x="-1403683" y="11098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7B34A206-B6DC-1A59-19B5-98835D404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366041"/>
              </p:ext>
            </p:extLst>
          </p:nvPr>
        </p:nvGraphicFramePr>
        <p:xfrm>
          <a:off x="286361" y="1099309"/>
          <a:ext cx="5410460" cy="5364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9FAFA712-4786-2AD3-4A6C-4D93612033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429993"/>
              </p:ext>
            </p:extLst>
          </p:nvPr>
        </p:nvGraphicFramePr>
        <p:xfrm>
          <a:off x="6095998" y="1099309"/>
          <a:ext cx="5809639" cy="5321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275E125-5241-4DE7-809D-9CFC2384D14E}"/>
              </a:ext>
            </a:extLst>
          </p:cNvPr>
          <p:cNvSpPr txBox="1"/>
          <p:nvPr/>
        </p:nvSpPr>
        <p:spPr>
          <a:xfrm>
            <a:off x="-142904" y="5562056"/>
            <a:ext cx="115355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ru-RU" sz="1400" b="0">
                <a:solidFill>
                  <a:srgbClr val="666666"/>
                </a:solidFill>
                <a:latin typeface="Comic Sans MS" panose="030F0702030302020204" pitchFamily="66" charset="0"/>
              </a:rPr>
              <a:t>Мы провели опрос на базе Чувашского государственного университета среди студентов для выявления их потребностей и проблем при организации учебного процесса. Результаты исследования легли в основу разработки чат-бота и мини-приложения</a:t>
            </a:r>
            <a:endParaRPr lang="en-US" sz="1400" b="0">
              <a:solidFill>
                <a:srgbClr val="666666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82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0167D-2DC2-7AD8-B7F2-184D4D430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9798E80-F28B-D0B5-ACA8-86C1A7E8DC35}"/>
              </a:ext>
            </a:extLst>
          </p:cNvPr>
          <p:cNvSpPr/>
          <p:nvPr/>
        </p:nvSpPr>
        <p:spPr>
          <a:xfrm>
            <a:off x="6182625" y="1055846"/>
            <a:ext cx="5765989" cy="5364935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A95D6868-8BF5-BEAF-388A-74D941C98E86}"/>
              </a:ext>
            </a:extLst>
          </p:cNvPr>
          <p:cNvSpPr/>
          <p:nvPr/>
        </p:nvSpPr>
        <p:spPr>
          <a:xfrm>
            <a:off x="214241" y="1055846"/>
            <a:ext cx="5761533" cy="5364935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4C9DC-B2F8-767F-0FB0-B7C48CFB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" y="-110406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Решение проблем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654D6AE-ED52-0EB4-F9E7-BC73C0F5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48" y="1152203"/>
            <a:ext cx="261616" cy="261616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5B218798-8F1A-72F8-513E-EB4942BAC6C8}"/>
              </a:ext>
            </a:extLst>
          </p:cNvPr>
          <p:cNvSpPr txBox="1">
            <a:spLocks/>
          </p:cNvSpPr>
          <p:nvPr/>
        </p:nvSpPr>
        <p:spPr>
          <a:xfrm>
            <a:off x="-556941" y="-40130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EC4D696-0D7F-850D-4C3A-4A8B6573F0AB}"/>
              </a:ext>
            </a:extLst>
          </p:cNvPr>
          <p:cNvSpPr txBox="1">
            <a:spLocks/>
          </p:cNvSpPr>
          <p:nvPr/>
        </p:nvSpPr>
        <p:spPr>
          <a:xfrm>
            <a:off x="-1403683" y="11098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E6DE2-17A9-D0AB-479B-983FDDD8CAC2}"/>
              </a:ext>
            </a:extLst>
          </p:cNvPr>
          <p:cNvSpPr txBox="1"/>
          <p:nvPr/>
        </p:nvSpPr>
        <p:spPr>
          <a:xfrm>
            <a:off x="659384" y="1098345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2980F2"/>
                </a:solidFill>
                <a:latin typeface="Comic Sans MS" panose="030F0702030302020204" pitchFamily="66" charset="0"/>
              </a:rPr>
              <a:t>Информация разрознена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A53795-24D2-2121-DAB1-BDD70C5A8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16" y="1152203"/>
            <a:ext cx="261616" cy="261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859CD-32B5-BFCD-29E9-0D7925A83A67}"/>
              </a:ext>
            </a:extLst>
          </p:cNvPr>
          <p:cNvSpPr txBox="1"/>
          <p:nvPr/>
        </p:nvSpPr>
        <p:spPr>
          <a:xfrm>
            <a:off x="6588715" y="1098345"/>
            <a:ext cx="521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rgbClr val="2980F2"/>
                </a:solidFill>
                <a:latin typeface="Comic Sans MS" panose="030F0702030302020204" pitchFamily="66" charset="0"/>
              </a:rPr>
              <a:t>Отсутствие психологической поддержки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DE6BA-F971-D5AE-D423-FAC56C3BA0F4}"/>
              </a:ext>
            </a:extLst>
          </p:cNvPr>
          <p:cNvSpPr txBox="1"/>
          <p:nvPr/>
        </p:nvSpPr>
        <p:spPr>
          <a:xfrm>
            <a:off x="-192788" y="1413819"/>
            <a:ext cx="61685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000">
                <a:latin typeface="Comic Sans MS" panose="030F0702030302020204" pitchFamily="66" charset="0"/>
              </a:rPr>
              <a:t>Единая платформа, объединяющая все сервисы в одном месте</a:t>
            </a:r>
          </a:p>
          <a:p>
            <a:pPr lvl="1"/>
            <a:endParaRPr lang="ru-RU" sz="2000">
              <a:latin typeface="Comic Sans MS" panose="030F0702030302020204" pitchFamily="66" charset="0"/>
            </a:endParaRPr>
          </a:p>
          <a:p>
            <a:pPr lvl="1"/>
            <a:r>
              <a:rPr lang="ru-RU" sz="2000">
                <a:latin typeface="Comic Sans MS" panose="030F0702030302020204" pitchFamily="66" charset="0"/>
              </a:rPr>
              <a:t>Мини-приложение </a:t>
            </a:r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с централизованным доступом ко всем функциям (расписание, мероприятия, преподаватели, дедлайны, практики, поддержка)</a:t>
            </a:r>
          </a:p>
          <a:p>
            <a:pPr lvl="1"/>
            <a:r>
              <a:rPr lang="ru-RU" sz="2000">
                <a:latin typeface="Comic Sans MS" panose="030F0702030302020204" pitchFamily="66" charset="0"/>
              </a:rPr>
              <a:t>Чат-бот </a:t>
            </a:r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для быстрого доступа к информации через мессенджер</a:t>
            </a:r>
          </a:p>
          <a:p>
            <a:pPr lvl="1"/>
            <a:endParaRPr lang="ru-RU" sz="2000">
              <a:solidFill>
                <a:srgbClr val="666666"/>
              </a:solidFill>
              <a:latin typeface="Comic Sans MS" panose="030F0702030302020204" pitchFamily="66" charset="0"/>
            </a:endParaRP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Единый интерфейс с удобной навигацией между разделами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Все данные синхронизированы и доступны в реальном времени</a:t>
            </a:r>
            <a:endParaRPr lang="en-US" sz="1600">
              <a:solidFill>
                <a:srgbClr val="6666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7A931-A5FA-04D2-05A9-AAAD1111451A}"/>
              </a:ext>
            </a:extLst>
          </p:cNvPr>
          <p:cNvSpPr txBox="1"/>
          <p:nvPr/>
        </p:nvSpPr>
        <p:spPr>
          <a:xfrm>
            <a:off x="5752945" y="1413818"/>
            <a:ext cx="60044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000">
                <a:latin typeface="Comic Sans MS" panose="030F0702030302020204" pitchFamily="66" charset="0"/>
              </a:rPr>
              <a:t>AI-чат поддержки с персональным подходом</a:t>
            </a:r>
          </a:p>
          <a:p>
            <a:pPr lvl="1"/>
            <a:endParaRPr lang="ru-RU" sz="2000">
              <a:latin typeface="Comic Sans MS" panose="030F0702030302020204" pitchFamily="66" charset="0"/>
            </a:endParaRP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Интерактивный чат с искусственным интеллектом для психологической поддержки студентов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Возможность обсудить любые переживания, вопросы и проблемы в конфиденциальной обстановке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Сохранение истории диалогов для продолжения разговора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Доступность 24/7 в любое время</a:t>
            </a:r>
            <a:endParaRPr lang="en-US" sz="160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80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017E7-FB27-A3AC-2298-A7CFBAE45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3DB2512-42AA-E15F-CF4B-C90935C5B575}"/>
              </a:ext>
            </a:extLst>
          </p:cNvPr>
          <p:cNvSpPr/>
          <p:nvPr/>
        </p:nvSpPr>
        <p:spPr>
          <a:xfrm>
            <a:off x="6182625" y="1055846"/>
            <a:ext cx="5765989" cy="5364935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512449FD-E3C9-9D68-B412-936BF92E66BE}"/>
              </a:ext>
            </a:extLst>
          </p:cNvPr>
          <p:cNvSpPr/>
          <p:nvPr/>
        </p:nvSpPr>
        <p:spPr>
          <a:xfrm>
            <a:off x="214241" y="1055846"/>
            <a:ext cx="5761533" cy="5364935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B461D-792B-3863-C795-27A996F2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" y="-110406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Решение проблем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B6EDC-C7BD-7A2F-B288-4DA04FF58934}"/>
              </a:ext>
            </a:extLst>
          </p:cNvPr>
          <p:cNvSpPr txBox="1"/>
          <p:nvPr/>
        </p:nvSpPr>
        <p:spPr>
          <a:xfrm>
            <a:off x="600615" y="111358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2980F2"/>
                </a:solidFill>
                <a:latin typeface="Comic Sans MS" panose="030F0702030302020204" pitchFamily="66" charset="0"/>
              </a:rPr>
              <a:t>Сложности с поиском практик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F8EFD6-1B51-A821-5653-9DE31A09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99" y="1167442"/>
            <a:ext cx="261616" cy="2616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049F5A-5C76-FB92-BFD5-0448B517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449" y="1167442"/>
            <a:ext cx="261616" cy="2616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CD507F-6C79-59FC-D535-4391D653CC37}"/>
              </a:ext>
            </a:extLst>
          </p:cNvPr>
          <p:cNvSpPr txBox="1"/>
          <p:nvPr/>
        </p:nvSpPr>
        <p:spPr>
          <a:xfrm>
            <a:off x="6590065" y="1113584"/>
            <a:ext cx="4224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2980F2"/>
                </a:solidFill>
                <a:latin typeface="Comic Sans MS" panose="030F0702030302020204" pitchFamily="66" charset="0"/>
              </a:rPr>
              <a:t>Сложности с поиском информации </a:t>
            </a:r>
          </a:p>
          <a:p>
            <a:r>
              <a:rPr lang="ru-RU">
                <a:solidFill>
                  <a:srgbClr val="2980F2"/>
                </a:solidFill>
                <a:latin typeface="Comic Sans MS" panose="030F0702030302020204" pitchFamily="66" charset="0"/>
              </a:rPr>
              <a:t>о преподавателях</a:t>
            </a:r>
          </a:p>
          <a:p>
            <a:endParaRPr lang="ru-RU">
              <a:latin typeface="Comic Sans MS" panose="030F0702030302020204" pitchFamily="66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04E8DE-0B71-03CE-ADBD-5D0BB3D1B0E4}"/>
              </a:ext>
            </a:extLst>
          </p:cNvPr>
          <p:cNvSpPr txBox="1">
            <a:spLocks/>
          </p:cNvSpPr>
          <p:nvPr/>
        </p:nvSpPr>
        <p:spPr>
          <a:xfrm>
            <a:off x="-556941" y="-40130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E78D2968-61CB-53FE-F764-11D7D42824C9}"/>
              </a:ext>
            </a:extLst>
          </p:cNvPr>
          <p:cNvSpPr txBox="1">
            <a:spLocks/>
          </p:cNvSpPr>
          <p:nvPr/>
        </p:nvSpPr>
        <p:spPr>
          <a:xfrm>
            <a:off x="-1403683" y="11098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F1EC5-55A7-B43E-FAB2-9E268F66541F}"/>
              </a:ext>
            </a:extLst>
          </p:cNvPr>
          <p:cNvSpPr txBox="1"/>
          <p:nvPr/>
        </p:nvSpPr>
        <p:spPr>
          <a:xfrm>
            <a:off x="-192788" y="1413819"/>
            <a:ext cx="61685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000">
                <a:latin typeface="Comic Sans MS" panose="030F0702030302020204" pitchFamily="66" charset="0"/>
              </a:rPr>
              <a:t>Умная система фильтрации практик с многоуровневым поиском</a:t>
            </a:r>
          </a:p>
          <a:p>
            <a:pPr lvl="1"/>
            <a:endParaRPr lang="ru-RU" sz="2000">
              <a:latin typeface="Comic Sans MS" panose="030F0702030302020204" pitchFamily="66" charset="0"/>
            </a:endParaRP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Поиск по учебному заведению и факультету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Фильтрация по интересам и технологиям (теги)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Поиск по названию компании и описанию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Рейтинги компаний для принятия обоснованных решений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Детальная информация о каждой компании с возможностью подачи заявки</a:t>
            </a:r>
            <a:endParaRPr lang="en-US" sz="1600">
              <a:solidFill>
                <a:srgbClr val="66666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24CEE-C81D-D3D2-9189-CE62B39095DB}"/>
              </a:ext>
            </a:extLst>
          </p:cNvPr>
          <p:cNvSpPr txBox="1"/>
          <p:nvPr/>
        </p:nvSpPr>
        <p:spPr>
          <a:xfrm>
            <a:off x="5811624" y="1721595"/>
            <a:ext cx="60044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000">
                <a:latin typeface="Comic Sans MS" panose="030F0702030302020204" pitchFamily="66" charset="0"/>
              </a:rPr>
              <a:t>Быстрый поиск преподавателей с системой избранного</a:t>
            </a:r>
          </a:p>
          <a:p>
            <a:pPr lvl="1"/>
            <a:endParaRPr lang="ru-RU" sz="2000">
              <a:latin typeface="Comic Sans MS" panose="030F0702030302020204" pitchFamily="66" charset="0"/>
            </a:endParaRP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Мгновенный поиск преподавателей по имени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Система избранных преподавателей для быстрого доступа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Детальная информация о каждом преподавателе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Доступ через мини-приложение и чат-бот</a:t>
            </a:r>
            <a:endParaRPr lang="en-US" sz="160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70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BA7E2-9829-D140-9D84-B26178294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C009F9D-7A92-99AB-C2FC-2FE5BF2D3228}"/>
              </a:ext>
            </a:extLst>
          </p:cNvPr>
          <p:cNvSpPr/>
          <p:nvPr/>
        </p:nvSpPr>
        <p:spPr>
          <a:xfrm>
            <a:off x="6182625" y="1055846"/>
            <a:ext cx="5765989" cy="5364935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D96AB505-24D7-8A1C-FADE-46FC6D1AA261}"/>
              </a:ext>
            </a:extLst>
          </p:cNvPr>
          <p:cNvSpPr/>
          <p:nvPr/>
        </p:nvSpPr>
        <p:spPr>
          <a:xfrm>
            <a:off x="214241" y="1055846"/>
            <a:ext cx="5761533" cy="5364935"/>
          </a:xfrm>
          <a:prstGeom prst="roundRect">
            <a:avLst>
              <a:gd name="adj" fmla="val 2893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E59BC-0C19-DBF9-F648-E2F9A4E6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" y="-110406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Решение проблем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2668C7ED-7120-5A51-5276-A1259458F73B}"/>
              </a:ext>
            </a:extLst>
          </p:cNvPr>
          <p:cNvSpPr txBox="1">
            <a:spLocks/>
          </p:cNvSpPr>
          <p:nvPr/>
        </p:nvSpPr>
        <p:spPr>
          <a:xfrm>
            <a:off x="-556941" y="-40130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BCE35904-A1D5-813A-EF41-4373B56B003D}"/>
              </a:ext>
            </a:extLst>
          </p:cNvPr>
          <p:cNvSpPr txBox="1">
            <a:spLocks/>
          </p:cNvSpPr>
          <p:nvPr/>
        </p:nvSpPr>
        <p:spPr>
          <a:xfrm>
            <a:off x="-1403683" y="11098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A34F11-EAD1-3B18-3CA5-6F360F034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85" y="1152203"/>
            <a:ext cx="252130" cy="252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1A983-C704-3FEF-2700-A67C80AD9629}"/>
              </a:ext>
            </a:extLst>
          </p:cNvPr>
          <p:cNvSpPr txBox="1"/>
          <p:nvPr/>
        </p:nvSpPr>
        <p:spPr>
          <a:xfrm>
            <a:off x="659384" y="1098345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2980F2"/>
                </a:solidFill>
                <a:latin typeface="Comic Sans MS" panose="030F0702030302020204" pitchFamily="66" charset="0"/>
              </a:rPr>
              <a:t>Проблемы с управлением дедлайнами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F665CE-59B0-42C3-BF79-5A29A81B4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78" y="1176148"/>
            <a:ext cx="252130" cy="252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862AFA-CDFA-2904-7B32-26450D850828}"/>
              </a:ext>
            </a:extLst>
          </p:cNvPr>
          <p:cNvSpPr txBox="1"/>
          <p:nvPr/>
        </p:nvSpPr>
        <p:spPr>
          <a:xfrm>
            <a:off x="6583677" y="1122290"/>
            <a:ext cx="39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2980F2"/>
                </a:solidFill>
                <a:latin typeface="Comic Sans MS" panose="030F0702030302020204" pitchFamily="66" charset="0"/>
              </a:rPr>
              <a:t>Неудобный доступ к расписанию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AC918-1A33-9B4E-619C-124D6D4F6884}"/>
              </a:ext>
            </a:extLst>
          </p:cNvPr>
          <p:cNvSpPr txBox="1"/>
          <p:nvPr/>
        </p:nvSpPr>
        <p:spPr>
          <a:xfrm>
            <a:off x="-192788" y="1413819"/>
            <a:ext cx="616856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000">
                <a:latin typeface="Comic Sans MS" panose="030F0702030302020204" pitchFamily="66" charset="0"/>
              </a:rPr>
              <a:t>Персональный менеджер дедлайнов с умными уведомлениями</a:t>
            </a:r>
          </a:p>
          <a:p>
            <a:pPr lvl="1"/>
            <a:endParaRPr lang="ru-RU" sz="2000">
              <a:latin typeface="Comic Sans MS" panose="030F0702030302020204" pitchFamily="66" charset="0"/>
            </a:endParaRP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Создание и управление дедлайнами с указанием названия, даты и описания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Визуальная индикация срочности (просроченные, срочные, обычные)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Автоматический подсчет оставшихся дней до дедлайна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Настраиваемые уведомления о приближающихся дедлайнах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Быстрое создание дедлайна из расписания (напоминание о паре)</a:t>
            </a:r>
            <a:endParaRPr lang="en-US" sz="1600">
              <a:solidFill>
                <a:srgbClr val="6666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46A5E-A05A-8529-D779-BB1FD373D51F}"/>
              </a:ext>
            </a:extLst>
          </p:cNvPr>
          <p:cNvSpPr txBox="1"/>
          <p:nvPr/>
        </p:nvSpPr>
        <p:spPr>
          <a:xfrm>
            <a:off x="5752945" y="1413818"/>
            <a:ext cx="60044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000">
                <a:latin typeface="Comic Sans MS" panose="030F0702030302020204" pitchFamily="66" charset="0"/>
              </a:rPr>
              <a:t>Интуитивное расписание с удобной навигацией</a:t>
            </a:r>
          </a:p>
          <a:p>
            <a:pPr lvl="1"/>
            <a:endParaRPr lang="ru-RU" sz="2000">
              <a:latin typeface="Comic Sans MS" panose="030F0702030302020204" pitchFamily="66" charset="0"/>
            </a:endParaRP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Просмотр расписания на сегодня, завтра и следующие дни прямо на главном экране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Навигация по неделям с выбором нужной недели семестра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Детальная информация о каждой паре: время, предмет, тип занятия, аудитория, подгруппа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Цветовая индикация типов занятий Быстрый доступ через мини-приложение и чат-бот</a:t>
            </a:r>
          </a:p>
          <a:p>
            <a:pPr lvl="1"/>
            <a:r>
              <a:rPr lang="ru-RU" sz="2000">
                <a:solidFill>
                  <a:srgbClr val="666666"/>
                </a:solidFill>
                <a:latin typeface="Comic Sans MS" panose="030F0702030302020204" pitchFamily="66" charset="0"/>
              </a:rPr>
              <a:t>Автоматическое определение текущей недели</a:t>
            </a:r>
            <a:endParaRPr lang="en-US" sz="160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77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481D40-9B01-80C7-E47E-8699D75E6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C0D043-4F17-60C8-C339-A8A24F1B0F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40" b="2129"/>
          <a:stretch>
            <a:fillRect/>
          </a:stretch>
        </p:blipFill>
        <p:spPr>
          <a:xfrm>
            <a:off x="5127894" y="1412006"/>
            <a:ext cx="2246202" cy="4648732"/>
          </a:xfrm>
          <a:prstGeom prst="roundRect">
            <a:avLst>
              <a:gd name="adj" fmla="val 2433"/>
            </a:avLst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55050-106F-46A8-E2E0-0E13F008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444"/>
            <a:ext cx="12192000" cy="1325563"/>
          </a:xfrm>
        </p:spPr>
        <p:txBody>
          <a:bodyPr/>
          <a:lstStyle/>
          <a:p>
            <a:pPr algn="ctr"/>
            <a:r>
              <a:rPr lang="ru-RU" b="1">
                <a:solidFill>
                  <a:schemeClr val="bg1"/>
                </a:solidFill>
                <a:latin typeface="Comic Sans MS" panose="030F0702030302020204" pitchFamily="66" charset="0"/>
              </a:rPr>
              <a:t>Чат-бот в мессенджере </a:t>
            </a:r>
            <a:r>
              <a:rPr lang="en-US" b="1">
                <a:solidFill>
                  <a:schemeClr val="bg1"/>
                </a:solidFill>
                <a:latin typeface="Comic Sans MS" panose="030F0702030302020204" pitchFamily="66" charset="0"/>
              </a:rPr>
              <a:t>MAX</a:t>
            </a:r>
            <a:endParaRPr lang="ru-RU" b="1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2CB8728A-DEF8-1ABF-9838-3CE8C552E4D6}"/>
              </a:ext>
            </a:extLst>
          </p:cNvPr>
          <p:cNvSpPr txBox="1">
            <a:spLocks/>
          </p:cNvSpPr>
          <p:nvPr/>
        </p:nvSpPr>
        <p:spPr>
          <a:xfrm>
            <a:off x="-556941" y="-401308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5000"/>
                  </a:schemeClr>
                </a:solidFill>
              </a:rPr>
              <a:t>MAXMAXMAXMAXMAXMAXMAXMAXMA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B1ACB51A-81E0-3706-AD1A-5A6BAB2FC03C}"/>
              </a:ext>
            </a:extLst>
          </p:cNvPr>
          <p:cNvSpPr txBox="1">
            <a:spLocks/>
          </p:cNvSpPr>
          <p:nvPr/>
        </p:nvSpPr>
        <p:spPr>
          <a:xfrm>
            <a:off x="-1403683" y="110983"/>
            <a:ext cx="13723298" cy="11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>
                <a:solidFill>
                  <a:schemeClr val="bg1">
                    <a:alpha val="2000"/>
                  </a:schemeClr>
                </a:solidFill>
              </a:rPr>
              <a:t>MAXMAXMAXMAXMAXMAXMAXMAXMA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7AB718AA-E75A-EE4A-28AD-6D12BE5688C2}"/>
              </a:ext>
            </a:extLst>
          </p:cNvPr>
          <p:cNvSpPr txBox="1">
            <a:spLocks/>
          </p:cNvSpPr>
          <p:nvPr/>
        </p:nvSpPr>
        <p:spPr>
          <a:xfrm>
            <a:off x="7599644" y="1796394"/>
            <a:ext cx="4111603" cy="34906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0">
                <a:solidFill>
                  <a:schemeClr val="bg1"/>
                </a:solidFill>
                <a:latin typeface="Comic Sans MS" panose="030F0702030302020204" pitchFamily="66" charset="0"/>
              </a:rPr>
              <a:t>Мы стремились создать универсальный сервис, который будет удобен для любого университета, независимо от его специфики. </a:t>
            </a:r>
          </a:p>
          <a:p>
            <a:r>
              <a:rPr lang="ru-RU" b="0">
                <a:solidFill>
                  <a:schemeClr val="bg1"/>
                </a:solidFill>
                <a:latin typeface="Comic Sans MS" panose="030F0702030302020204" pitchFamily="66" charset="0"/>
              </a:rPr>
              <a:t>При разработке мы заложили архитектуру, которая позволит легко адаптировать систему под различные образовательные учреждения и обеспечит простую автоматизацию процессов в будущем.</a:t>
            </a:r>
            <a:endParaRPr lang="ru-RU" b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697485-3429-DD3C-31E9-91086185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52" b="1895"/>
          <a:stretch>
            <a:fillRect/>
          </a:stretch>
        </p:blipFill>
        <p:spPr>
          <a:xfrm>
            <a:off x="467963" y="1412007"/>
            <a:ext cx="2238459" cy="4648732"/>
          </a:xfrm>
          <a:prstGeom prst="roundRect">
            <a:avLst>
              <a:gd name="adj" fmla="val 2955"/>
            </a:avLst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2D4738-0DB7-D9A5-CD14-8C5C42BB57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52" b="1895"/>
          <a:stretch>
            <a:fillRect/>
          </a:stretch>
        </p:blipFill>
        <p:spPr>
          <a:xfrm>
            <a:off x="2813121" y="1412007"/>
            <a:ext cx="2238459" cy="4648732"/>
          </a:xfrm>
          <a:prstGeom prst="roundRect">
            <a:avLst>
              <a:gd name="adj" fmla="val 2384"/>
            </a:avLst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40C9ACF-39EE-521E-058D-243B3F41C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8386">
            <a:off x="2976117" y="5680365"/>
            <a:ext cx="1089497" cy="10894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9EEF44-1CF2-D897-8664-125BEB754DEA}"/>
              </a:ext>
            </a:extLst>
          </p:cNvPr>
          <p:cNvSpPr txBox="1"/>
          <p:nvPr/>
        </p:nvSpPr>
        <p:spPr>
          <a:xfrm>
            <a:off x="3978919" y="6225113"/>
            <a:ext cx="3620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>
                <a:solidFill>
                  <a:schemeClr val="bg1"/>
                </a:solidFill>
                <a:latin typeface="Comic Sans MS" panose="030F0702030302020204" pitchFamily="66" charset="0"/>
              </a:rPr>
              <a:t>Переход в мини-приложение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1264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1100</Words>
  <Application>Microsoft Office PowerPoint</Application>
  <PresentationFormat>Широкоэкранный</PresentationFormat>
  <Paragraphs>221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Тема Office</vt:lpstr>
      <vt:lpstr>Цифровой вуз </vt:lpstr>
      <vt:lpstr>Наша команда</vt:lpstr>
      <vt:lpstr>Две реализации:</vt:lpstr>
      <vt:lpstr>Целевая аудитория – студенты:</vt:lpstr>
      <vt:lpstr>Опрос целевой аудитории</vt:lpstr>
      <vt:lpstr>Решение проблем</vt:lpstr>
      <vt:lpstr>Решение проблем</vt:lpstr>
      <vt:lpstr>Решение проблем</vt:lpstr>
      <vt:lpstr>Чат-бот в мессенджере MAX</vt:lpstr>
      <vt:lpstr>Ключевые фичи и пользовательские сценарии</vt:lpstr>
      <vt:lpstr>Ключевые фичи и пользовательские сценарии</vt:lpstr>
      <vt:lpstr>Ключевые фичи и пользовательские сценарии</vt:lpstr>
      <vt:lpstr>Ключевые фичи и пользовательские сценарии</vt:lpstr>
      <vt:lpstr>Ключевые фичи и пользовательские сценарии</vt:lpstr>
      <vt:lpstr>Дальнейшее масштабирование</vt:lpstr>
      <vt:lpstr>Архитектура</vt:lpstr>
      <vt:lpstr>Еще чуть-чуть про архитектуру + технические требования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Алена Александрова</dc:creator>
  <cp:lastModifiedBy>Алена Александрова</cp:lastModifiedBy>
  <cp:revision>90</cp:revision>
  <dcterms:created xsi:type="dcterms:W3CDTF">2025-11-10T16:11:11Z</dcterms:created>
  <dcterms:modified xsi:type="dcterms:W3CDTF">2025-11-15T06:54:00Z</dcterms:modified>
</cp:coreProperties>
</file>